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36"/>
  </p:notesMasterIdLst>
  <p:sldIdLst>
    <p:sldId id="256" r:id="rId3"/>
    <p:sldId id="259" r:id="rId4"/>
    <p:sldId id="349" r:id="rId5"/>
    <p:sldId id="260" r:id="rId6"/>
    <p:sldId id="261" r:id="rId7"/>
    <p:sldId id="342" r:id="rId8"/>
    <p:sldId id="347" r:id="rId9"/>
    <p:sldId id="286" r:id="rId10"/>
    <p:sldId id="361" r:id="rId11"/>
    <p:sldId id="360" r:id="rId12"/>
    <p:sldId id="362" r:id="rId13"/>
    <p:sldId id="363" r:id="rId14"/>
    <p:sldId id="350" r:id="rId15"/>
    <p:sldId id="262" r:id="rId16"/>
    <p:sldId id="264" r:id="rId17"/>
    <p:sldId id="351" r:id="rId18"/>
    <p:sldId id="353" r:id="rId19"/>
    <p:sldId id="263" r:id="rId20"/>
    <p:sldId id="346" r:id="rId21"/>
    <p:sldId id="354" r:id="rId22"/>
    <p:sldId id="265" r:id="rId23"/>
    <p:sldId id="355" r:id="rId24"/>
    <p:sldId id="258" r:id="rId25"/>
    <p:sldId id="356" r:id="rId26"/>
    <p:sldId id="357" r:id="rId27"/>
    <p:sldId id="313" r:id="rId28"/>
    <p:sldId id="314" r:id="rId29"/>
    <p:sldId id="358" r:id="rId30"/>
    <p:sldId id="257" r:id="rId31"/>
    <p:sldId id="315" r:id="rId32"/>
    <p:sldId id="287" r:id="rId33"/>
    <p:sldId id="317" r:id="rId34"/>
    <p:sldId id="274" r:id="rId35"/>
  </p:sldIdLst>
  <p:sldSz cx="9144000" cy="5143500" type="screen16x9"/>
  <p:notesSz cx="6858000" cy="9144000"/>
  <p:embeddedFontLst>
    <p:embeddedFont>
      <p:font typeface="Abril Fatface" panose="020B0604020202020204" charset="0"/>
      <p:regular r:id="rId37"/>
    </p:embeddedFont>
    <p:embeddedFont>
      <p:font typeface="Anton" panose="020B0604020202020204" charset="0"/>
      <p:regular r:id="rId38"/>
    </p:embeddedFont>
    <p:embeddedFont>
      <p:font typeface="Barlow" panose="020B0604020202020204" charset="0"/>
      <p:regular r:id="rId39"/>
      <p:bold r:id="rId40"/>
      <p:italic r:id="rId41"/>
      <p:boldItalic r:id="rId42"/>
    </p:embeddedFont>
    <p:embeddedFont>
      <p:font typeface="Bodoni" panose="020B0604020202020204" charset="0"/>
      <p:regular r:id="rId43"/>
      <p:bold r:id="rId44"/>
      <p:italic r:id="rId45"/>
      <p:boldItalic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Chewy" panose="02000000000000000000" pitchFamily="2" charset="0"/>
      <p:regular r:id="rId51"/>
    </p:embeddedFont>
    <p:embeddedFont>
      <p:font typeface="Fira Sans" panose="020B0604020202020204" charset="0"/>
      <p:regular r:id="rId52"/>
      <p:bold r:id="rId53"/>
      <p:italic r:id="rId54"/>
      <p:boldItalic r:id="rId55"/>
    </p:embeddedFont>
    <p:embeddedFont>
      <p:font typeface="Montserrat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el 007" initials="R0" lastIdx="1" clrIdx="0">
    <p:extLst>
      <p:ext uri="{19B8F6BF-5375-455C-9EA6-DF929625EA0E}">
        <p15:presenceInfo xmlns:p15="http://schemas.microsoft.com/office/powerpoint/2012/main" userId="81cba3abda8f08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8BC4C-A04D-4904-85FF-E38413A47235}">
  <a:tblStyle styleId="{F548BC4C-A04D-4904-85FF-E38413A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3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b76b1884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b76b1884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4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08553c2_0_20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f08553c2_0_20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76b188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b76b188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3f9adf85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3f9adf85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b76b1884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b76b1884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8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3f9adf85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3f9adf85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3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8f08553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8f08553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f9adf85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f9adf85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4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8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2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68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76b1884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b76b1884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95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51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9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ab33caf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ab33caf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5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8f08553c2_0_1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8f08553c2_0_1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0c8d3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0c8d3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b76b1884c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b76b1884c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8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3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531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04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06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42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24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9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4" r:id="rId10"/>
    <p:sldLayoutId id="2147483677" r:id="rId11"/>
    <p:sldLayoutId id="2147483678" r:id="rId12"/>
    <p:sldLayoutId id="2147483686" r:id="rId13"/>
    <p:sldLayoutId id="2147483688" r:id="rId14"/>
    <p:sldLayoutId id="2147483689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2809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232475" y="125623"/>
            <a:ext cx="8679062" cy="1120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x-none" sz="3200" b="1" spc="200" dirty="0"/>
              <a:t>Prediksi Harga Bitcoin </a:t>
            </a:r>
            <a:br>
              <a:rPr lang="en-US" sz="3200" b="1" spc="200" dirty="0"/>
            </a:br>
            <a:r>
              <a:rPr lang="x-none" sz="3200" b="1" spc="200" dirty="0"/>
              <a:t>Menggunakan Transformer</a:t>
            </a:r>
            <a:endParaRPr sz="1400" b="1" dirty="0"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1956750" y="4355090"/>
            <a:ext cx="5230500" cy="6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Gilang Islamay Putra Djuharis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11190940000055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FF7C-AF8F-454D-BBBF-C9D82DE21A3E}"/>
              </a:ext>
            </a:extLst>
          </p:cNvPr>
          <p:cNvSpPr txBox="1"/>
          <p:nvPr/>
        </p:nvSpPr>
        <p:spPr>
          <a:xfrm>
            <a:off x="5906021" y="4470118"/>
            <a:ext cx="17814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(Soon to be S.Mat)</a:t>
            </a:r>
            <a:endParaRPr lang="en-GB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54985-2AA0-40EF-9B6F-F1DFE3499CB9}"/>
              </a:ext>
            </a:extLst>
          </p:cNvPr>
          <p:cNvSpPr txBox="1"/>
          <p:nvPr/>
        </p:nvSpPr>
        <p:spPr>
          <a:xfrm>
            <a:off x="465364" y="1193432"/>
            <a:ext cx="821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sz="1050" b="1" i="0" dirty="0">
                <a:solidFill>
                  <a:srgbClr val="FFFFFF"/>
                </a:solidFill>
                <a:effectLst/>
                <a:latin typeface="Abril Fatface" panose="020B0604020202020204" charset="0"/>
                <a:ea typeface="Abril Fatface" panose="020B0604020202020204" charset="0"/>
                <a:cs typeface="Abril Fatface" panose="020B0604020202020204" charset="0"/>
              </a:rPr>
              <a:t>Mengintegrasikan Harga, Sentimen, Tren, dan Volume dalam Analisis Deret Waktu Multivariat</a:t>
            </a:r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B29C-8B4B-4791-83F2-215F7C55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64" y="1842969"/>
            <a:ext cx="2298072" cy="2312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BA4FD-8486-4C04-9F08-D2F9754E24EB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99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99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99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1991EC-7452-4960-9FC3-762E8E9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236836"/>
            <a:ext cx="6007818" cy="13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66A5CB-F338-4034-BA1A-4D384D36D03F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F342B7-87D4-4C48-97CC-27BB69D4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381576"/>
            <a:ext cx="6007818" cy="239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55EDF-9488-4D42-9638-3DA0CD8B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26" y="3463210"/>
            <a:ext cx="6007818" cy="11492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6CC833-7085-45B6-9D84-EE613DC17F8C}"/>
              </a:ext>
            </a:extLst>
          </p:cNvPr>
          <p:cNvCxnSpPr/>
          <p:nvPr/>
        </p:nvCxnSpPr>
        <p:spPr>
          <a:xfrm flipH="1"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F54489-D02A-444F-B3D2-CCDEAF93B944}"/>
              </a:ext>
            </a:extLst>
          </p:cNvPr>
          <p:cNvCxnSpPr>
            <a:cxnSpLocks/>
          </p:cNvCxnSpPr>
          <p:nvPr/>
        </p:nvCxnSpPr>
        <p:spPr>
          <a:xfrm>
            <a:off x="3022600" y="512233"/>
            <a:ext cx="249767" cy="14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EB166-3659-41EB-A297-7C1D9D3E83B0}"/>
              </a:ext>
            </a:extLst>
          </p:cNvPr>
          <p:cNvGrpSpPr/>
          <p:nvPr/>
        </p:nvGrpSpPr>
        <p:grpSpPr>
          <a:xfrm>
            <a:off x="3035302" y="823382"/>
            <a:ext cx="249767" cy="141817"/>
            <a:chOff x="3035302" y="823382"/>
            <a:chExt cx="249767" cy="1418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C614FD-E04E-493E-9132-862B847A06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333A50-17AE-4BFC-9A3C-493E679EC0FB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6489F4-E3C7-4E4B-A1C9-66D22F2181E7}"/>
              </a:ext>
            </a:extLst>
          </p:cNvPr>
          <p:cNvGrpSpPr/>
          <p:nvPr/>
        </p:nvGrpSpPr>
        <p:grpSpPr>
          <a:xfrm>
            <a:off x="3036490" y="1469710"/>
            <a:ext cx="249767" cy="141817"/>
            <a:chOff x="3035302" y="823382"/>
            <a:chExt cx="249767" cy="14181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93ECDF-2FC0-4E55-B1CF-FE4BBA68D390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DB2D7-5BE9-4C9B-8242-C8FE7B6E8A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7F137-6C7B-4B07-9D5C-EEA6395EC052}"/>
              </a:ext>
            </a:extLst>
          </p:cNvPr>
          <p:cNvGrpSpPr/>
          <p:nvPr/>
        </p:nvGrpSpPr>
        <p:grpSpPr>
          <a:xfrm>
            <a:off x="3034373" y="1793594"/>
            <a:ext cx="249767" cy="141817"/>
            <a:chOff x="3035302" y="823382"/>
            <a:chExt cx="249767" cy="14181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A73153-101B-4E21-B484-337416E7863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BF134-2237-4C37-86A7-CC0D83A77C1A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DD196D-D2FE-420C-9DCD-DBBA62DA8DFA}"/>
              </a:ext>
            </a:extLst>
          </p:cNvPr>
          <p:cNvGrpSpPr/>
          <p:nvPr/>
        </p:nvGrpSpPr>
        <p:grpSpPr>
          <a:xfrm>
            <a:off x="3034373" y="1633701"/>
            <a:ext cx="249767" cy="141817"/>
            <a:chOff x="3035302" y="823382"/>
            <a:chExt cx="249767" cy="14181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00633-C47A-44CC-9593-CFFB30A9493E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D0BDB3-2CEA-4436-9E82-FCCB5AA5BF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5629F3-A9D5-4211-AA7F-333C5ABB6732}"/>
              </a:ext>
            </a:extLst>
          </p:cNvPr>
          <p:cNvGrpSpPr/>
          <p:nvPr/>
        </p:nvGrpSpPr>
        <p:grpSpPr>
          <a:xfrm>
            <a:off x="6472769" y="823382"/>
            <a:ext cx="249767" cy="141817"/>
            <a:chOff x="3035302" y="823382"/>
            <a:chExt cx="249767" cy="14181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E1616F-87BF-472D-93F2-098B4388116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28FA2E-0EBE-4C9A-874B-8F0BFEEBC6F1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ED00A-B53B-4A9D-88CF-14EC95E7579D}"/>
              </a:ext>
            </a:extLst>
          </p:cNvPr>
          <p:cNvGrpSpPr/>
          <p:nvPr/>
        </p:nvGrpSpPr>
        <p:grpSpPr>
          <a:xfrm>
            <a:off x="6473957" y="1469710"/>
            <a:ext cx="249767" cy="141817"/>
            <a:chOff x="3035302" y="823382"/>
            <a:chExt cx="249767" cy="1418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EC397E-6068-46AA-B8D0-C05BFF92EFA1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269B2-F285-493B-8AD5-A273ED4673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1BB021-4110-44A8-8E0E-48A224EEED4D}"/>
              </a:ext>
            </a:extLst>
          </p:cNvPr>
          <p:cNvGrpSpPr/>
          <p:nvPr/>
        </p:nvGrpSpPr>
        <p:grpSpPr>
          <a:xfrm>
            <a:off x="6471840" y="1793594"/>
            <a:ext cx="249767" cy="141817"/>
            <a:chOff x="3035302" y="823382"/>
            <a:chExt cx="249767" cy="1418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5668F-ACFE-4E0A-9849-C89620A7C0EC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42D154-C04F-4118-9FAF-A92DDF5D1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854134-7523-487F-8D4D-D70D7E951789}"/>
              </a:ext>
            </a:extLst>
          </p:cNvPr>
          <p:cNvGrpSpPr/>
          <p:nvPr/>
        </p:nvGrpSpPr>
        <p:grpSpPr>
          <a:xfrm>
            <a:off x="6471840" y="1633701"/>
            <a:ext cx="249767" cy="141817"/>
            <a:chOff x="3035302" y="823382"/>
            <a:chExt cx="249767" cy="1418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D30D34-C7FC-444C-8F4A-6D1417570F3F}"/>
                </a:ext>
              </a:extLst>
            </p:cNvPr>
            <p:cNvCxnSpPr/>
            <p:nvPr/>
          </p:nvCxnSpPr>
          <p:spPr>
            <a:xfrm flipH="1"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B4EDD-9DAA-475A-808B-A681293D927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2" y="823382"/>
              <a:ext cx="249767" cy="1418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7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19D300-2347-484C-8CBF-2D7CCFC82CFA}"/>
              </a:ext>
            </a:extLst>
          </p:cNvPr>
          <p:cNvGrpSpPr/>
          <p:nvPr/>
        </p:nvGrpSpPr>
        <p:grpSpPr>
          <a:xfrm>
            <a:off x="71180" y="429345"/>
            <a:ext cx="2619582" cy="4284809"/>
            <a:chOff x="71180" y="383212"/>
            <a:chExt cx="2619582" cy="4284809"/>
          </a:xfrm>
        </p:grpSpPr>
        <p:sp>
          <p:nvSpPr>
            <p:cNvPr id="972" name="Google Shape;972;p87"/>
            <p:cNvSpPr/>
            <p:nvPr/>
          </p:nvSpPr>
          <p:spPr>
            <a:xfrm>
              <a:off x="142862" y="383212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CBA818-99B4-4D6A-A3CA-D8AD4E093D95}"/>
                </a:ext>
              </a:extLst>
            </p:cNvPr>
            <p:cNvGrpSpPr/>
            <p:nvPr/>
          </p:nvGrpSpPr>
          <p:grpSpPr>
            <a:xfrm>
              <a:off x="71180" y="394020"/>
              <a:ext cx="2619582" cy="660459"/>
              <a:chOff x="71180" y="394020"/>
              <a:chExt cx="2619582" cy="660459"/>
            </a:xfrm>
          </p:grpSpPr>
          <p:sp>
            <p:nvSpPr>
              <p:cNvPr id="970" name="Google Shape;970;p87"/>
              <p:cNvSpPr txBox="1"/>
              <p:nvPr/>
            </p:nvSpPr>
            <p:spPr>
              <a:xfrm>
                <a:off x="953426" y="394020"/>
                <a:ext cx="1737336" cy="660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chemeClr val="lt1">
                        <a:alpha val="50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Attention Is All You Need</a:t>
                </a:r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71180" y="430839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>
                        <a:alpha val="50000"/>
                      </a:schemeClr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2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0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2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0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2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0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6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6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6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2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2" y="2218404"/>
              <a:ext cx="0" cy="554471"/>
            </a:xfrm>
            <a:prstGeom prst="straightConnector1">
              <a:avLst/>
            </a:prstGeom>
            <a:ln>
              <a:solidFill>
                <a:schemeClr val="lt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2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FAE3E9-09AE-4620-A7E9-664E9C2B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5" y="429345"/>
            <a:ext cx="4980366" cy="271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AECC1-A4BD-4EDD-ABB6-A0A11503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025" y="3376615"/>
            <a:ext cx="4980366" cy="1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Research Path</a:t>
            </a:r>
            <a:endParaRPr/>
          </a:p>
        </p:txBody>
      </p:sp>
      <p:sp>
        <p:nvSpPr>
          <p:cNvPr id="530" name="Google Shape;530;p70"/>
          <p:cNvSpPr txBox="1"/>
          <p:nvPr/>
        </p:nvSpPr>
        <p:spPr>
          <a:xfrm>
            <a:off x="713225" y="1834250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</a:t>
            </a:r>
            <a:endParaRPr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2813997" y="1834250"/>
            <a:ext cx="2343958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Analisis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Sentimen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401126" y="1834252"/>
            <a:ext cx="1857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Prapemrosesan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Seri Waktu</a:t>
            </a:r>
          </a:p>
        </p:txBody>
      </p:sp>
      <p:sp>
        <p:nvSpPr>
          <p:cNvPr id="536" name="Google Shape;536;p70"/>
          <p:cNvSpPr txBox="1"/>
          <p:nvPr/>
        </p:nvSpPr>
        <p:spPr>
          <a:xfrm>
            <a:off x="1642026" y="3322957"/>
            <a:ext cx="23439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Manual Data Teks dan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Augmentasi</a:t>
            </a:r>
            <a:endParaRPr lang="en-US" sz="16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6573113" y="3322961"/>
            <a:ext cx="18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Membangun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Peramalan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Seri Waktu</a:t>
            </a:r>
          </a:p>
        </p:txBody>
      </p:sp>
      <p:sp>
        <p:nvSpPr>
          <p:cNvPr id="539" name="Google Shape;539;p70"/>
          <p:cNvSpPr/>
          <p:nvPr/>
        </p:nvSpPr>
        <p:spPr>
          <a:xfrm>
            <a:off x="1549021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720999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892977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4078983" y="3322956"/>
            <a:ext cx="2157946" cy="89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Pelabelan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Data Teks </a:t>
            </a:r>
            <a:r>
              <a:rPr lang="en-US" sz="1600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Model</a:t>
            </a:r>
          </a:p>
        </p:txBody>
      </p:sp>
      <p:sp>
        <p:nvSpPr>
          <p:cNvPr id="544" name="Google Shape;544;p70"/>
          <p:cNvSpPr/>
          <p:nvPr/>
        </p:nvSpPr>
        <p:spPr>
          <a:xfrm>
            <a:off x="5064956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"/>
          <p:cNvSpPr/>
          <p:nvPr/>
        </p:nvSpPr>
        <p:spPr>
          <a:xfrm>
            <a:off x="6236934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>
            <a:off x="7408913" y="2854357"/>
            <a:ext cx="186000" cy="1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7" name="Google Shape;547;p70"/>
          <p:cNvCxnSpPr>
            <a:stCxn id="530" idx="2"/>
            <a:endCxn id="539" idx="0"/>
          </p:cNvCxnSpPr>
          <p:nvPr/>
        </p:nvCxnSpPr>
        <p:spPr>
          <a:xfrm>
            <a:off x="1642025" y="2571650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70"/>
          <p:cNvCxnSpPr>
            <a:cxnSpLocks/>
            <a:stCxn id="540" idx="4"/>
          </p:cNvCxnSpPr>
          <p:nvPr/>
        </p:nvCxnSpPr>
        <p:spPr>
          <a:xfrm>
            <a:off x="2813999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70"/>
          <p:cNvCxnSpPr>
            <a:cxnSpLocks/>
            <a:stCxn id="544" idx="4"/>
          </p:cNvCxnSpPr>
          <p:nvPr/>
        </p:nvCxnSpPr>
        <p:spPr>
          <a:xfrm>
            <a:off x="5157956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70"/>
          <p:cNvCxnSpPr>
            <a:cxnSpLocks/>
            <a:stCxn id="546" idx="4"/>
          </p:cNvCxnSpPr>
          <p:nvPr/>
        </p:nvCxnSpPr>
        <p:spPr>
          <a:xfrm>
            <a:off x="7501913" y="3040357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0"/>
          <p:cNvCxnSpPr>
            <a:cxnSpLocks/>
            <a:stCxn id="532" idx="2"/>
            <a:endCxn id="541" idx="0"/>
          </p:cNvCxnSpPr>
          <p:nvPr/>
        </p:nvCxnSpPr>
        <p:spPr>
          <a:xfrm>
            <a:off x="3985976" y="2571650"/>
            <a:ext cx="1" cy="2827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0"/>
          <p:cNvCxnSpPr>
            <a:stCxn id="534" idx="2"/>
            <a:endCxn id="545" idx="0"/>
          </p:cNvCxnSpPr>
          <p:nvPr/>
        </p:nvCxnSpPr>
        <p:spPr>
          <a:xfrm>
            <a:off x="6329926" y="2571652"/>
            <a:ext cx="0" cy="28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0"/>
          <p:cNvCxnSpPr>
            <a:stCxn id="540" idx="2"/>
            <a:endCxn id="539" idx="6"/>
          </p:cNvCxnSpPr>
          <p:nvPr/>
        </p:nvCxnSpPr>
        <p:spPr>
          <a:xfrm rot="10800000">
            <a:off x="1734899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0"/>
          <p:cNvCxnSpPr>
            <a:stCxn id="541" idx="2"/>
            <a:endCxn id="540" idx="6"/>
          </p:cNvCxnSpPr>
          <p:nvPr/>
        </p:nvCxnSpPr>
        <p:spPr>
          <a:xfrm rot="10800000">
            <a:off x="2906877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70"/>
          <p:cNvCxnSpPr>
            <a:stCxn id="544" idx="2"/>
            <a:endCxn id="541" idx="6"/>
          </p:cNvCxnSpPr>
          <p:nvPr/>
        </p:nvCxnSpPr>
        <p:spPr>
          <a:xfrm rot="10800000">
            <a:off x="4078856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0"/>
          <p:cNvCxnSpPr>
            <a:stCxn id="545" idx="2"/>
            <a:endCxn id="544" idx="6"/>
          </p:cNvCxnSpPr>
          <p:nvPr/>
        </p:nvCxnSpPr>
        <p:spPr>
          <a:xfrm rot="10800000">
            <a:off x="5250834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0"/>
          <p:cNvCxnSpPr>
            <a:stCxn id="546" idx="2"/>
            <a:endCxn id="545" idx="6"/>
          </p:cNvCxnSpPr>
          <p:nvPr/>
        </p:nvCxnSpPr>
        <p:spPr>
          <a:xfrm rot="10800000">
            <a:off x="6422813" y="2947357"/>
            <a:ext cx="98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0"/>
          <p:cNvCxnSpPr>
            <a:stCxn id="539" idx="2"/>
          </p:cNvCxnSpPr>
          <p:nvPr/>
        </p:nvCxnSpPr>
        <p:spPr>
          <a:xfrm rot="10800000">
            <a:off x="899221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70"/>
          <p:cNvCxnSpPr>
            <a:endCxn id="546" idx="6"/>
          </p:cNvCxnSpPr>
          <p:nvPr/>
        </p:nvCxnSpPr>
        <p:spPr>
          <a:xfrm rot="10800000">
            <a:off x="7594913" y="294735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3287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3072900" y="1266092"/>
            <a:ext cx="3632700" cy="172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Sentimen</a:t>
            </a:r>
            <a:endParaRPr dirty="0"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 idx="2"/>
          </p:nvPr>
        </p:nvSpPr>
        <p:spPr>
          <a:xfrm>
            <a:off x="836908" y="1469234"/>
            <a:ext cx="2159792" cy="1368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00" dirty="0"/>
              <a:t>01</a:t>
            </a:r>
            <a:endParaRPr sz="13400" dirty="0"/>
          </a:p>
        </p:txBody>
      </p:sp>
      <p:sp>
        <p:nvSpPr>
          <p:cNvPr id="13" name="Google Shape;339;p63">
            <a:extLst>
              <a:ext uri="{FF2B5EF4-FFF2-40B4-BE49-F238E27FC236}">
                <a16:creationId xmlns:a16="http://schemas.microsoft.com/office/drawing/2014/main" id="{FFF11A9C-0AAE-44CE-B505-580D094406BE}"/>
              </a:ext>
            </a:extLst>
          </p:cNvPr>
          <p:cNvSpPr txBox="1">
            <a:spLocks/>
          </p:cNvSpPr>
          <p:nvPr/>
        </p:nvSpPr>
        <p:spPr>
          <a:xfrm>
            <a:off x="939299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sz="2000" dirty="0"/>
              <a:t>Current Objective: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Membangun model klasifikasi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nb-NO" sz="1600" dirty="0">
                <a:solidFill>
                  <a:srgbClr val="FFFFFF"/>
                </a:solidFill>
                <a:latin typeface="Fira Sans"/>
                <a:sym typeface="Fira Sans"/>
              </a:rPr>
              <a:t>s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entimen terhadap topik Bitcoin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Prapemrosesan</a:t>
            </a:r>
            <a:r>
              <a:rPr lang="en-GB" dirty="0"/>
              <a:t> Data Teks</a:t>
            </a:r>
          </a:p>
        </p:txBody>
      </p:sp>
      <p:sp>
        <p:nvSpPr>
          <p:cNvPr id="377" name="Google Shape;377;p65"/>
          <p:cNvSpPr txBox="1">
            <a:spLocks noGrp="1"/>
          </p:cNvSpPr>
          <p:nvPr>
            <p:ph type="title" idx="2"/>
          </p:nvPr>
        </p:nvSpPr>
        <p:spPr>
          <a:xfrm>
            <a:off x="2031275" y="1473756"/>
            <a:ext cx="22311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URLS dan </a:t>
            </a:r>
            <a:r>
              <a:rPr lang="en-US" sz="1600" dirty="0" err="1">
                <a:latin typeface="Fira Sans" panose="020B0604020202020204" charset="0"/>
              </a:rPr>
              <a:t>Entitas</a:t>
            </a:r>
            <a:r>
              <a:rPr lang="en-US" sz="1600" dirty="0">
                <a:latin typeface="Fira Sans" panose="020B0604020202020204" charset="0"/>
              </a:rPr>
              <a:t> HTML</a:t>
            </a:r>
            <a:endParaRPr sz="1600" dirty="0">
              <a:latin typeface="Fira Sans" panose="020B0604020202020204" charset="0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1211650" y="1478647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5"/>
          <p:cNvSpPr/>
          <p:nvPr/>
        </p:nvSpPr>
        <p:spPr>
          <a:xfrm>
            <a:off x="121165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21165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4881600" y="147867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4881600" y="263094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4881600" y="378324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title" idx="16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title" idx="17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 idx="18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 idx="19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0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65"/>
          <p:cNvSpPr txBox="1">
            <a:spLocks noGrp="1"/>
          </p:cNvSpPr>
          <p:nvPr>
            <p:ph type="title" idx="2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" name="Google Shape;377;p65">
            <a:extLst>
              <a:ext uri="{FF2B5EF4-FFF2-40B4-BE49-F238E27FC236}">
                <a16:creationId xmlns:a16="http://schemas.microsoft.com/office/drawing/2014/main" id="{55546F72-1AB7-4E66-9CC8-85D378232F92}"/>
              </a:ext>
            </a:extLst>
          </p:cNvPr>
          <p:cNvSpPr txBox="1">
            <a:spLocks/>
          </p:cNvSpPr>
          <p:nvPr/>
        </p:nvSpPr>
        <p:spPr>
          <a:xfrm>
            <a:off x="5701250" y="1473756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Penyelarasan </a:t>
            </a:r>
          </a:p>
          <a:p>
            <a:r>
              <a:rPr lang="en-US" sz="1600">
                <a:latin typeface="Fira Sans" panose="020B0604020202020204" charset="0"/>
              </a:rPr>
              <a:t>Huruf Kecil</a:t>
            </a:r>
          </a:p>
        </p:txBody>
      </p:sp>
      <p:sp>
        <p:nvSpPr>
          <p:cNvPr id="50" name="Google Shape;377;p65">
            <a:extLst>
              <a:ext uri="{FF2B5EF4-FFF2-40B4-BE49-F238E27FC236}">
                <a16:creationId xmlns:a16="http://schemas.microsoft.com/office/drawing/2014/main" id="{4A451C41-9653-4CBC-A0E6-7FCE24FE0EC9}"/>
              </a:ext>
            </a:extLst>
          </p:cNvPr>
          <p:cNvSpPr txBox="1">
            <a:spLocks/>
          </p:cNvSpPr>
          <p:nvPr/>
        </p:nvSpPr>
        <p:spPr>
          <a:xfrm>
            <a:off x="2031275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Tokenisasi</a:t>
            </a:r>
          </a:p>
        </p:txBody>
      </p:sp>
      <p:sp>
        <p:nvSpPr>
          <p:cNvPr id="51" name="Google Shape;377;p65">
            <a:extLst>
              <a:ext uri="{FF2B5EF4-FFF2-40B4-BE49-F238E27FC236}">
                <a16:creationId xmlns:a16="http://schemas.microsoft.com/office/drawing/2014/main" id="{19C02668-BC34-4EBB-98EE-DDDF481D6DB8}"/>
              </a:ext>
            </a:extLst>
          </p:cNvPr>
          <p:cNvSpPr txBox="1">
            <a:spLocks/>
          </p:cNvSpPr>
          <p:nvPr/>
        </p:nvSpPr>
        <p:spPr>
          <a:xfrm>
            <a:off x="2031274" y="3783240"/>
            <a:ext cx="231847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 dirty="0" err="1">
                <a:latin typeface="Fira Sans" panose="020B0604020202020204" charset="0"/>
              </a:rPr>
              <a:t>Penghapusan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Karakter</a:t>
            </a:r>
            <a:r>
              <a:rPr lang="en-US" sz="1600" dirty="0">
                <a:latin typeface="Fira Sans" panose="020B0604020202020204" charset="0"/>
              </a:rPr>
              <a:t> </a:t>
            </a:r>
            <a:r>
              <a:rPr lang="en-US" sz="1600" dirty="0" err="1">
                <a:latin typeface="Fira Sans" panose="020B0604020202020204" charset="0"/>
              </a:rPr>
              <a:t>Spesial</a:t>
            </a:r>
            <a:r>
              <a:rPr lang="en-US" sz="1600" dirty="0">
                <a:latin typeface="Fira Sans" panose="020B0604020202020204" charset="0"/>
              </a:rPr>
              <a:t> dan Angka</a:t>
            </a:r>
          </a:p>
        </p:txBody>
      </p:sp>
      <p:sp>
        <p:nvSpPr>
          <p:cNvPr id="52" name="Google Shape;377;p65">
            <a:extLst>
              <a:ext uri="{FF2B5EF4-FFF2-40B4-BE49-F238E27FC236}">
                <a16:creationId xmlns:a16="http://schemas.microsoft.com/office/drawing/2014/main" id="{9274F902-7663-4032-948E-6FB4E4799DBB}"/>
              </a:ext>
            </a:extLst>
          </p:cNvPr>
          <p:cNvSpPr txBox="1">
            <a:spLocks/>
          </p:cNvSpPr>
          <p:nvPr/>
        </p:nvSpPr>
        <p:spPr>
          <a:xfrm>
            <a:off x="5701250" y="2630943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Penghapusan Tanda Baca dan Kata - Kata Penghubung</a:t>
            </a:r>
          </a:p>
        </p:txBody>
      </p:sp>
      <p:sp>
        <p:nvSpPr>
          <p:cNvPr id="53" name="Google Shape;377;p65">
            <a:extLst>
              <a:ext uri="{FF2B5EF4-FFF2-40B4-BE49-F238E27FC236}">
                <a16:creationId xmlns:a16="http://schemas.microsoft.com/office/drawing/2014/main" id="{91B92035-478B-46D5-8616-B6EDAF55126C}"/>
              </a:ext>
            </a:extLst>
          </p:cNvPr>
          <p:cNvSpPr txBox="1">
            <a:spLocks/>
          </p:cNvSpPr>
          <p:nvPr/>
        </p:nvSpPr>
        <p:spPr>
          <a:xfrm>
            <a:off x="5701250" y="3783240"/>
            <a:ext cx="223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600">
                <a:latin typeface="Fira Sans" panose="020B0604020202020204" charset="0"/>
              </a:rPr>
              <a:t>Lematisasi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13225" y="25364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Penghapusan</a:t>
            </a:r>
            <a:r>
              <a:rPr lang="en-GB" dirty="0"/>
              <a:t> Tweet yang </a:t>
            </a:r>
            <a:r>
              <a:rPr lang="en-GB" dirty="0" err="1"/>
              <a:t>bersifat</a:t>
            </a:r>
            <a:r>
              <a:rPr lang="en-GB"/>
              <a:t> Spam</a:t>
            </a:r>
            <a:endParaRPr dirty="0">
              <a:latin typeface="Fira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D9D64C-8514-4E7F-A2A1-5E12C4142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12193"/>
              </p:ext>
            </p:extLst>
          </p:nvPr>
        </p:nvGraphicFramePr>
        <p:xfrm>
          <a:off x="713225" y="1384116"/>
          <a:ext cx="7916425" cy="3169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46154">
                  <a:extLst>
                    <a:ext uri="{9D8B030D-6E8A-4147-A177-3AD203B41FA5}">
                      <a16:colId xmlns:a16="http://schemas.microsoft.com/office/drawing/2014/main" val="2545559169"/>
                    </a:ext>
                  </a:extLst>
                </a:gridCol>
                <a:gridCol w="7070271">
                  <a:extLst>
                    <a:ext uri="{9D8B030D-6E8A-4147-A177-3AD203B41FA5}">
                      <a16:colId xmlns:a16="http://schemas.microsoft.com/office/drawing/2014/main" val="302866020"/>
                    </a:ext>
                  </a:extLst>
                </a:gridCol>
              </a:tblGrid>
              <a:tr h="8506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/>
                </a:tc>
                <a:extLst>
                  <a:ext uri="{0D108BD9-81ED-4DB2-BD59-A6C34878D82A}">
                    <a16:rowId xmlns:a16="http://schemas.microsoft.com/office/drawing/2014/main" val="3730250709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2021-07-03 20:53:51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The $BTC price is at $34655.23 right now.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🔴 Compared to the last tweet, the price has dropped by $72.77 (-0.21%).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🟢 In the last 24 hours the price has increased by $1488.36 (4.49%).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#Bitcoin #BTC https://t.co/5wDhcU31UB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51456"/>
                  </a:ext>
                </a:extLst>
              </a:tr>
              <a:tr h="842121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2021-10-19 09:16:20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🐳🚨 Bitcoin Whale Alert: [ TX: 6e2f93751abd08b63306d5351da016187927ac712f442d6709d23d10b01e83c8 ]-[ ADDR: 1DuhtLa8TtCC547WfSNLHZvT91b9PQQeDD ]-[ #BTC: 16.68212472 ]-[ BLOCK_DATE: 2021-10-19 10:37:49 ] #btc_whale_alert #bitcoin- BTC_Whale_Alert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6018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2021-06-21 07:43:39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WhaleTrades: 📈💰$2,500,000 #bitcoin LONGED @$32,805.8359 [21/06/21 07:34:55]</a:t>
                      </a: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🏤BitMEX | $XBTUSD</a:t>
                      </a:r>
                      <a:br>
                        <a:rPr lang="id-ID" sz="1100" dirty="0">
                          <a:effectLst/>
                        </a:rPr>
                      </a:br>
                      <a:br>
                        <a:rPr lang="id-ID" sz="1100" dirty="0">
                          <a:effectLst/>
                        </a:rPr>
                      </a:br>
                      <a:r>
                        <a:rPr lang="id-ID" sz="1100" dirty="0">
                          <a:effectLst/>
                        </a:rPr>
                        <a:t>💬I’d take a fast nickel over a slow dime - buyerofblood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55009"/>
                  </a:ext>
                </a:extLst>
              </a:tr>
              <a:tr h="654982">
                <a:tc>
                  <a:txBody>
                    <a:bodyPr/>
                    <a:lstStyle/>
                    <a:p>
                      <a:pPr algn="l"/>
                      <a:r>
                        <a:rPr lang="id-ID" sz="1100">
                          <a:effectLst/>
                        </a:rPr>
                        <a:t>2022-04-16 15:59:12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effectLst/>
                        </a:rPr>
                        <a:t>💰 Market Cap. Swap 💰 What would one #Ecash $XEC cost if it had the market capitalization of #Bitcoin  $BTC? One #XEC would be worth $0.0401409. 🤑 💪 🚀 | 👁️  More: https://t.co/fSCkKGmhcK…</a:t>
                      </a:r>
                      <a:endParaRPr lang="en-US" sz="1100" dirty="0">
                        <a:effectLst/>
                      </a:endParaRPr>
                    </a:p>
                    <a:p>
                      <a:pPr algn="l"/>
                      <a:r>
                        <a:rPr lang="id-ID" sz="1100" u="none" dirty="0">
                          <a:solidFill>
                            <a:schemeClr val="tx1"/>
                          </a:solidFill>
                          <a:effectLst/>
                        </a:rPr>
                        <a:t>https://t.co/rmygNBMIh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GB" sz="1100" u="non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3" marR="362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3"/>
          <p:cNvSpPr txBox="1">
            <a:spLocks noGrp="1"/>
          </p:cNvSpPr>
          <p:nvPr>
            <p:ph type="title"/>
          </p:nvPr>
        </p:nvSpPr>
        <p:spPr>
          <a:xfrm>
            <a:off x="713225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Pelabelan Data Teks dan Augmentasi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D1624-B4BF-4943-91D7-B52DAC64D284}"/>
              </a:ext>
            </a:extLst>
          </p:cNvPr>
          <p:cNvGrpSpPr/>
          <p:nvPr/>
        </p:nvGrpSpPr>
        <p:grpSpPr>
          <a:xfrm>
            <a:off x="4571975" y="1404318"/>
            <a:ext cx="4365600" cy="3020661"/>
            <a:chOff x="4310054" y="1578632"/>
            <a:chExt cx="4365600" cy="3020661"/>
          </a:xfrm>
        </p:grpSpPr>
        <p:sp>
          <p:nvSpPr>
            <p:cNvPr id="1197" name="Google Shape;1197;p93"/>
            <p:cNvSpPr txBox="1"/>
            <p:nvPr/>
          </p:nvSpPr>
          <p:spPr>
            <a:xfrm>
              <a:off x="5401454" y="3613569"/>
              <a:ext cx="2182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HelsinkiNLP</a:t>
              </a:r>
              <a:endParaRPr sz="2400" dirty="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1198" name="Google Shape;1198;p93"/>
            <p:cNvSpPr txBox="1"/>
            <p:nvPr/>
          </p:nvSpPr>
          <p:spPr>
            <a:xfrm>
              <a:off x="5401454" y="4026593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Model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Translasi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Universitas Helsinki</a:t>
              </a:r>
            </a:p>
          </p:txBody>
        </p:sp>
        <p:sp>
          <p:nvSpPr>
            <p:cNvPr id="1201" name="Google Shape;1201;p93"/>
            <p:cNvSpPr txBox="1"/>
            <p:nvPr/>
          </p:nvSpPr>
          <p:spPr>
            <a:xfrm>
              <a:off x="6492854" y="1578632"/>
              <a:ext cx="2182800" cy="8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Translate10</a:t>
              </a:r>
            </a:p>
          </p:txBody>
        </p:sp>
        <p:sp>
          <p:nvSpPr>
            <p:cNvPr id="1202" name="Google Shape;1202;p93"/>
            <p:cNvSpPr txBox="1"/>
            <p:nvPr/>
          </p:nvSpPr>
          <p:spPr>
            <a:xfrm>
              <a:off x="64928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10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  <p:sp>
          <p:nvSpPr>
            <p:cNvPr id="1203" name="Google Shape;1203;p93"/>
            <p:cNvSpPr txBox="1"/>
            <p:nvPr/>
          </p:nvSpPr>
          <p:spPr>
            <a:xfrm>
              <a:off x="4310058" y="1583871"/>
              <a:ext cx="2182800" cy="85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Google Translate20</a:t>
              </a:r>
            </a:p>
          </p:txBody>
        </p:sp>
        <p:sp>
          <p:nvSpPr>
            <p:cNvPr id="1204" name="Google Shape;1204;p93"/>
            <p:cNvSpPr txBox="1"/>
            <p:nvPr/>
          </p:nvSpPr>
          <p:spPr>
            <a:xfrm>
              <a:off x="4310054" y="2341950"/>
              <a:ext cx="2182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20 Skor BLEU </a:t>
              </a:r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Tertinggi</a:t>
              </a:r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 di Google Translate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D0661-4564-4657-9F8C-974D71FD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8" y="1326280"/>
            <a:ext cx="3986022" cy="31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97A0-DE31-4E08-9C57-5DC977DB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4" y="1323069"/>
            <a:ext cx="3986022" cy="3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805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Membangun</a:t>
            </a:r>
            <a:r>
              <a:rPr lang="en-GB" dirty="0"/>
              <a:t> Model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Sentimen</a:t>
            </a:r>
            <a:endParaRPr lang="en-GB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07557"/>
              </p:ext>
            </p:extLst>
          </p:nvPr>
        </p:nvGraphicFramePr>
        <p:xfrm>
          <a:off x="1056432" y="1600200"/>
          <a:ext cx="7031083" cy="27045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7239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284923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80691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532573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</a:tblGrid>
              <a:tr h="489507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Negative 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Neutral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Acc Positive</a:t>
                      </a:r>
                      <a:endParaRPr lang="en-GB" sz="1200" b="1" dirty="0">
                        <a:effectLst/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effectLst/>
                          <a:latin typeface="Montserrat" pitchFamily="2" charset="0"/>
                        </a:rPr>
                        <a:t>Overall Accuracy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twitter-roberta-base-sentiment-latest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bertweet-base-sentiment-analysis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0,24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608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finbert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0,05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0,06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0,91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0,34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twitter-xlm-roberta-base-sentiment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0,52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cryptobert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0,56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0,59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twitter-xlm-roberta-bitcoin-sentiment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0,47</a:t>
                      </a:r>
                      <a:endParaRPr lang="en-GB" sz="1400" b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0,51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0,38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0,453333333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51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713224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Tuned</a:t>
            </a:r>
            <a:endParaRPr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084401BD-F9DF-4BD2-8B89-B966943D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62186"/>
              </p:ext>
            </p:extLst>
          </p:nvPr>
        </p:nvGraphicFramePr>
        <p:xfrm>
          <a:off x="503370" y="1804610"/>
          <a:ext cx="8137209" cy="237727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5985">
                  <a:extLst>
                    <a:ext uri="{9D8B030D-6E8A-4147-A177-3AD203B41FA5}">
                      <a16:colId xmlns:a16="http://schemas.microsoft.com/office/drawing/2014/main" val="3667510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192858628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429485671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1899125402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37239249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3991599816"/>
                    </a:ext>
                  </a:extLst>
                </a:gridCol>
                <a:gridCol w="1115204">
                  <a:extLst>
                    <a:ext uri="{9D8B030D-6E8A-4147-A177-3AD203B41FA5}">
                      <a16:colId xmlns:a16="http://schemas.microsoft.com/office/drawing/2014/main" val="2344278702"/>
                    </a:ext>
                  </a:extLst>
                </a:gridCol>
              </a:tblGrid>
              <a:tr h="497671"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effectLst/>
                          <a:latin typeface="Montserrat" pitchFamily="2" charset="0"/>
                        </a:rPr>
                        <a:t>Model</a:t>
                      </a:r>
                      <a:endParaRPr lang="en-GB" sz="12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Before 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Tuning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Murni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GTH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GB" sz="12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bertweet-base-sentiment-analysis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0. 66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31.62%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52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Cryptobert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6666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0.673333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0.676667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1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33.60%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twitter-roberta-base-sentiment-latest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2</a:t>
                      </a: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0.653333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24.14</a:t>
                      </a:r>
                      <a:r>
                        <a:rPr lang="en-GB" sz="140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6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100" b="1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twitter-xlm-roberta-base-sentiment</a:t>
                      </a:r>
                      <a:endParaRPr lang="en-GB" sz="12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0,506666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7</a:t>
                      </a:r>
                      <a:endParaRPr lang="en-GB" sz="1400" b="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0.616667</a:t>
                      </a:r>
                      <a:endParaRPr lang="en-GB" sz="1400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tserrat" pitchFamily="2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22.53</a:t>
                      </a:r>
                      <a:r>
                        <a:rPr lang="en-GB" sz="1400" dirty="0">
                          <a:effectLst/>
                          <a:latin typeface="Montserra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  <a:p>
                      <a:pPr algn="ctr"/>
                      <a:endParaRPr lang="en-GB" sz="1400" b="1" dirty="0">
                        <a:effectLst/>
                        <a:latin typeface="Montserra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96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/>
        </p:nvSpPr>
        <p:spPr>
          <a:xfrm>
            <a:off x="6932231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0"/>
          <p:cNvSpPr/>
          <p:nvPr/>
        </p:nvSpPr>
        <p:spPr>
          <a:xfrm>
            <a:off x="1547398" y="2124662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7714" y="2954946"/>
            <a:ext cx="1906616" cy="872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309" name="Google Shape;309;p60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315550" y="2922405"/>
            <a:ext cx="1900736" cy="937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</a:t>
            </a:r>
            <a:br>
              <a:rPr lang="en" dirty="0"/>
            </a:br>
            <a:r>
              <a:rPr lang="en" dirty="0"/>
              <a:t>Forecasting</a:t>
            </a:r>
            <a:endParaRPr dirty="0"/>
          </a:p>
        </p:txBody>
      </p:sp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Ideas</a:t>
            </a:r>
          </a:p>
        </p:txBody>
      </p:sp>
      <p:sp>
        <p:nvSpPr>
          <p:cNvPr id="316" name="Google Shape;316;p60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34591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6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449760" y="221281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BD05D-44C1-47C0-810D-602C5744E28F}"/>
              </a:ext>
            </a:extLst>
          </p:cNvPr>
          <p:cNvCxnSpPr/>
          <p:nvPr/>
        </p:nvCxnSpPr>
        <p:spPr>
          <a:xfrm>
            <a:off x="3000375" y="2449286"/>
            <a:ext cx="31432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713250" y="2478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CryptobertRefined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07C9B-B3F3-4117-80B7-8E7BB11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435739"/>
            <a:ext cx="3873143" cy="3310327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41A25B-D633-40E7-8CD5-8FCCEDC2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30068"/>
              </p:ext>
            </p:extLst>
          </p:nvPr>
        </p:nvGraphicFramePr>
        <p:xfrm>
          <a:off x="4355647" y="1435739"/>
          <a:ext cx="4478111" cy="165180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85193">
                  <a:extLst>
                    <a:ext uri="{9D8B030D-6E8A-4147-A177-3AD203B41FA5}">
                      <a16:colId xmlns:a16="http://schemas.microsoft.com/office/drawing/2014/main" val="150384440"/>
                    </a:ext>
                  </a:extLst>
                </a:gridCol>
                <a:gridCol w="926786">
                  <a:extLst>
                    <a:ext uri="{9D8B030D-6E8A-4147-A177-3AD203B41FA5}">
                      <a16:colId xmlns:a16="http://schemas.microsoft.com/office/drawing/2014/main" val="472789522"/>
                    </a:ext>
                  </a:extLst>
                </a:gridCol>
                <a:gridCol w="669058">
                  <a:extLst>
                    <a:ext uri="{9D8B030D-6E8A-4147-A177-3AD203B41FA5}">
                      <a16:colId xmlns:a16="http://schemas.microsoft.com/office/drawing/2014/main" val="416002319"/>
                    </a:ext>
                  </a:extLst>
                </a:gridCol>
                <a:gridCol w="888985">
                  <a:extLst>
                    <a:ext uri="{9D8B030D-6E8A-4147-A177-3AD203B41FA5}">
                      <a16:colId xmlns:a16="http://schemas.microsoft.com/office/drawing/2014/main" val="1457651624"/>
                    </a:ext>
                  </a:extLst>
                </a:gridCol>
                <a:gridCol w="508089">
                  <a:extLst>
                    <a:ext uri="{9D8B030D-6E8A-4147-A177-3AD203B41FA5}">
                      <a16:colId xmlns:a16="http://schemas.microsoft.com/office/drawing/2014/main" val="1815385"/>
                    </a:ext>
                  </a:extLst>
                </a:gridCol>
              </a:tblGrid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Sentiment 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Precision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Recall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F1-Score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n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933002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-1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0,76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0,75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100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1101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0,48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0,56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7988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0,63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0,83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0,72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04267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Accuracy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11986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Macro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0,68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300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01775"/>
                  </a:ext>
                </a:extLst>
              </a:tr>
              <a:tr h="235972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Weighted Avg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0,69</a:t>
                      </a:r>
                      <a:endParaRPr lang="en-GB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0,68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0,67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effectLst/>
                        </a:rPr>
                        <a:t>300</a:t>
                      </a:r>
                      <a:endParaRPr lang="en-GB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684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9C25337-19A3-4571-81F0-5FF494DF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3184646"/>
            <a:ext cx="2775857" cy="15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4;p71">
            <a:extLst>
              <a:ext uri="{FF2B5EF4-FFF2-40B4-BE49-F238E27FC236}">
                <a16:creationId xmlns:a16="http://schemas.microsoft.com/office/drawing/2014/main" id="{CAF5F2EA-D004-46CE-95B2-CBB150F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93" y="247853"/>
            <a:ext cx="8409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Pelabelan Data Teks Menggunakan Model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F9513E-CC21-47D1-B316-35FB0403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1080910"/>
            <a:ext cx="7213146" cy="38147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75008" y="1500625"/>
            <a:ext cx="1819226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719813" y="2652141"/>
            <a:ext cx="4176678" cy="652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L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e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t’s do some Forecasting!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168;p44">
            <a:extLst>
              <a:ext uri="{FF2B5EF4-FFF2-40B4-BE49-F238E27FC236}">
                <a16:creationId xmlns:a16="http://schemas.microsoft.com/office/drawing/2014/main" id="{9F6075E7-4031-4AB2-AD3B-B376AB9FA564}"/>
              </a:ext>
            </a:extLst>
          </p:cNvPr>
          <p:cNvSpPr txBox="1">
            <a:spLocks/>
          </p:cNvSpPr>
          <p:nvPr/>
        </p:nvSpPr>
        <p:spPr>
          <a:xfrm>
            <a:off x="2211138" y="1599980"/>
            <a:ext cx="273587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10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Time Series</a:t>
            </a:r>
            <a:b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</a:b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Forecasting</a:t>
            </a:r>
          </a:p>
        </p:txBody>
      </p:sp>
      <p:sp>
        <p:nvSpPr>
          <p:cNvPr id="47" name="Google Shape;339;p63">
            <a:extLst>
              <a:ext uri="{FF2B5EF4-FFF2-40B4-BE49-F238E27FC236}">
                <a16:creationId xmlns:a16="http://schemas.microsoft.com/office/drawing/2014/main" id="{AE60166D-56D4-4AA2-8AB3-9E951D4EADC7}"/>
              </a:ext>
            </a:extLst>
          </p:cNvPr>
          <p:cNvSpPr txBox="1">
            <a:spLocks/>
          </p:cNvSpPr>
          <p:nvPr/>
        </p:nvSpPr>
        <p:spPr>
          <a:xfrm>
            <a:off x="719813" y="3736622"/>
            <a:ext cx="5215315" cy="92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5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bril Fatface"/>
              </a:rPr>
              <a:t>Current Objective: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Membangun model Peramalan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Fira Sans"/>
              </a:rPr>
              <a:t>Seri Waktu Harga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DF9E5-F7AB-4D8C-A864-772D3C6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360">
            <a:off x="5494702" y="1000235"/>
            <a:ext cx="239253" cy="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>
            <a:spLocks noGrp="1"/>
          </p:cNvSpPr>
          <p:nvPr>
            <p:ph type="title" idx="2"/>
          </p:nvPr>
        </p:nvSpPr>
        <p:spPr>
          <a:xfrm>
            <a:off x="2281757" y="14125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01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2" name="Google Shape;1152;p43"/>
          <p:cNvSpPr txBox="1">
            <a:spLocks noGrp="1"/>
          </p:cNvSpPr>
          <p:nvPr>
            <p:ph type="title" idx="4"/>
          </p:nvPr>
        </p:nvSpPr>
        <p:spPr>
          <a:xfrm>
            <a:off x="2281758" y="298395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  <a:hlinkClick r:id="" action="ppaction://noaction"/>
              </a:rPr>
              <a:t>03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3" name="Google Shape;1153;p43"/>
          <p:cNvSpPr txBox="1">
            <a:spLocks noGrp="1"/>
          </p:cNvSpPr>
          <p:nvPr>
            <p:ph type="title" idx="7"/>
          </p:nvPr>
        </p:nvSpPr>
        <p:spPr>
          <a:xfrm>
            <a:off x="5622283" y="1415905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02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955221" y="458900"/>
            <a:ext cx="7233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Abril Fatface" panose="020B0604020202020204" charset="0"/>
              </a:rPr>
              <a:t>Prapemrosesan</a:t>
            </a:r>
            <a:r>
              <a:rPr lang="en-GB" dirty="0">
                <a:latin typeface="Abril Fatface" panose="020B0604020202020204" charset="0"/>
              </a:rPr>
              <a:t> Data </a:t>
            </a:r>
            <a:r>
              <a:rPr lang="en-GB" dirty="0" err="1">
                <a:latin typeface="Abril Fatface" panose="020B0604020202020204" charset="0"/>
              </a:rPr>
              <a:t>Deret</a:t>
            </a:r>
            <a:r>
              <a:rPr lang="en-GB" dirty="0">
                <a:latin typeface="Abril Fatface" panose="020B0604020202020204" charset="0"/>
              </a:rPr>
              <a:t> Waktu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280799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Abril Fatface" panose="020B0604020202020204" charset="0"/>
              </a:rPr>
              <a:t>Outlier Detection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7" name="Google Shape;1157;p43"/>
          <p:cNvSpPr txBox="1">
            <a:spLocks noGrp="1"/>
          </p:cNvSpPr>
          <p:nvPr>
            <p:ph type="subTitle" idx="3"/>
          </p:nvPr>
        </p:nvSpPr>
        <p:spPr>
          <a:xfrm>
            <a:off x="1690600" y="2343055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Isolation Forest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1280799" y="3535867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Stationary Test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59" name="Google Shape;1159;p43"/>
          <p:cNvSpPr txBox="1">
            <a:spLocks noGrp="1"/>
          </p:cNvSpPr>
          <p:nvPr>
            <p:ph type="subTitle" idx="6"/>
          </p:nvPr>
        </p:nvSpPr>
        <p:spPr>
          <a:xfrm>
            <a:off x="1388533" y="3923814"/>
            <a:ext cx="2963334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Augmented </a:t>
            </a:r>
            <a:r>
              <a:rPr lang="en-GB" dirty="0">
                <a:latin typeface="Fira Sans" panose="020B0604020202020204" charset="0"/>
                <a:cs typeface="Fira Sans" panose="020B0604020202020204" charset="0"/>
              </a:rPr>
              <a:t>Dickey-Fuller</a:t>
            </a: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 Test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4621326" y="1952705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161" name="Google Shape;1161;p43"/>
          <p:cNvSpPr txBox="1">
            <a:spLocks noGrp="1"/>
          </p:cNvSpPr>
          <p:nvPr>
            <p:ph type="subTitle" idx="9"/>
          </p:nvPr>
        </p:nvSpPr>
        <p:spPr>
          <a:xfrm>
            <a:off x="5031125" y="2349801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604020202020204" charset="0"/>
                <a:cs typeface="Fira Sans" panose="020B0604020202020204" charset="0"/>
              </a:rPr>
              <a:t>Simple Moving Average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sp>
        <p:nvSpPr>
          <p:cNvPr id="21" name="Google Shape;1152;p43">
            <a:extLst>
              <a:ext uri="{FF2B5EF4-FFF2-40B4-BE49-F238E27FC236}">
                <a16:creationId xmlns:a16="http://schemas.microsoft.com/office/drawing/2014/main" id="{4AEFD74C-73B1-4B74-829C-E7E8C4785818}"/>
              </a:ext>
            </a:extLst>
          </p:cNvPr>
          <p:cNvSpPr txBox="1">
            <a:spLocks/>
          </p:cNvSpPr>
          <p:nvPr/>
        </p:nvSpPr>
        <p:spPr>
          <a:xfrm>
            <a:off x="5622285" y="2983955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ril Fatface" panose="020B0604020202020204" charset="0"/>
                <a:sym typeface="Anton"/>
              </a:rPr>
              <a:t>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ril Fatface" panose="020B0604020202020204" charset="0"/>
              <a:sym typeface="Anton"/>
            </a:endParaRPr>
          </a:p>
        </p:txBody>
      </p:sp>
      <p:sp>
        <p:nvSpPr>
          <p:cNvPr id="22" name="Google Shape;1158;p43">
            <a:extLst>
              <a:ext uri="{FF2B5EF4-FFF2-40B4-BE49-F238E27FC236}">
                <a16:creationId xmlns:a16="http://schemas.microsoft.com/office/drawing/2014/main" id="{84C072DF-9DEF-4FC8-BFDB-75341D368CF0}"/>
              </a:ext>
            </a:extLst>
          </p:cNvPr>
          <p:cNvSpPr txBox="1">
            <a:spLocks/>
          </p:cNvSpPr>
          <p:nvPr/>
        </p:nvSpPr>
        <p:spPr>
          <a:xfrm>
            <a:off x="4621326" y="3535867"/>
            <a:ext cx="3178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 panose="020B0604020202020204" charset="0"/>
                <a:sym typeface="Anton"/>
              </a:rPr>
              <a:t>Transformation</a:t>
            </a:r>
          </a:p>
        </p:txBody>
      </p:sp>
      <p:sp>
        <p:nvSpPr>
          <p:cNvPr id="23" name="Google Shape;1159;p43">
            <a:extLst>
              <a:ext uri="{FF2B5EF4-FFF2-40B4-BE49-F238E27FC236}">
                <a16:creationId xmlns:a16="http://schemas.microsoft.com/office/drawing/2014/main" id="{05A9F750-6EE7-45A7-BC80-21B261D5C779}"/>
              </a:ext>
            </a:extLst>
          </p:cNvPr>
          <p:cNvSpPr txBox="1">
            <a:spLocks/>
          </p:cNvSpPr>
          <p:nvPr/>
        </p:nvSpPr>
        <p:spPr>
          <a:xfrm>
            <a:off x="4729060" y="3923814"/>
            <a:ext cx="2963334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604020202020204" charset="0"/>
                <a:cs typeface="Fira Sans" panose="020B0604020202020204" charset="0"/>
                <a:sym typeface="Barlow"/>
              </a:rPr>
              <a:t>Differencing Transformation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604020202020204" charset="0"/>
              <a:cs typeface="Fira Sans" panose="020B060402020202020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2460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49" y="1888500"/>
            <a:ext cx="4518018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Outlier Detection dan Handling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571750"/>
            <a:ext cx="3859800" cy="50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204 </a:t>
            </a:r>
            <a:r>
              <a:rPr lang="en-US" dirty="0">
                <a:latin typeface="Fira Sans" panose="020B0604020202020204" charset="0"/>
                <a:cs typeface="Fira Sans" panose="020B0604020202020204" charset="0"/>
              </a:rPr>
              <a:t>outlier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AB52AD-C0EA-4275-9FDA-C6754379F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092940"/>
            <a:ext cx="3691890" cy="283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A8180-792C-4F4E-AAE2-5ACE2DBC03D4}"/>
              </a:ext>
            </a:extLst>
          </p:cNvPr>
          <p:cNvGrpSpPr/>
          <p:nvPr/>
        </p:nvGrpSpPr>
        <p:grpSpPr>
          <a:xfrm>
            <a:off x="1157444" y="1365770"/>
            <a:ext cx="6829111" cy="2411960"/>
            <a:chOff x="1323475" y="1214629"/>
            <a:chExt cx="6829111" cy="2411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8CD90-F2A6-49A1-8D08-66148E02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475" y="1966479"/>
              <a:ext cx="6761376" cy="1660110"/>
            </a:xfrm>
            <a:prstGeom prst="rect">
              <a:avLst/>
            </a:prstGeom>
          </p:spPr>
        </p:pic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214629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4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210167"/>
            <a:ext cx="7710300" cy="848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>
                <a:latin typeface="Abril Fatface" panose="020B0604020202020204" charset="0"/>
              </a:rPr>
              <a:t>Differencing Transformation</a:t>
            </a:r>
            <a:br>
              <a:rPr lang="en-US" dirty="0"/>
            </a:br>
            <a:r>
              <a:rPr lang="en-US" sz="1400" dirty="0">
                <a:latin typeface="Fira Sans" panose="020B0604020202020204" charset="0"/>
                <a:cs typeface="Fira Sans" panose="020B0604020202020204" charset="0"/>
              </a:rPr>
              <a:t>The First Order! With some Spice</a:t>
            </a:r>
            <a:endParaRPr dirty="0">
              <a:latin typeface="Fira Sans" panose="020B0604020202020204" charset="0"/>
              <a:cs typeface="Fira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8FFC92-3F31-45BA-BA8B-9B6DF022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581" y="1263797"/>
            <a:ext cx="6742838" cy="35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5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C46AF1-3953-45FF-929B-305D576A6F30}"/>
              </a:ext>
            </a:extLst>
          </p:cNvPr>
          <p:cNvGrpSpPr/>
          <p:nvPr/>
        </p:nvGrpSpPr>
        <p:grpSpPr>
          <a:xfrm>
            <a:off x="1157444" y="1645244"/>
            <a:ext cx="6829111" cy="1853012"/>
            <a:chOff x="1323475" y="1502570"/>
            <a:chExt cx="6829111" cy="1853012"/>
          </a:xfrm>
        </p:grpSpPr>
        <p:sp>
          <p:nvSpPr>
            <p:cNvPr id="45" name="Google Shape;1304;p46">
              <a:extLst>
                <a:ext uri="{FF2B5EF4-FFF2-40B4-BE49-F238E27FC236}">
                  <a16:creationId xmlns:a16="http://schemas.microsoft.com/office/drawing/2014/main" id="{39C8BB5C-6A12-4CE1-9A44-FD4F30B454D0}"/>
                </a:ext>
              </a:extLst>
            </p:cNvPr>
            <p:cNvSpPr txBox="1">
              <a:spLocks/>
            </p:cNvSpPr>
            <p:nvPr/>
          </p:nvSpPr>
          <p:spPr>
            <a:xfrm>
              <a:off x="4274457" y="1502570"/>
              <a:ext cx="3878129" cy="8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nton"/>
                <a:buNone/>
                <a:defRPr sz="66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200"/>
                <a:buFont typeface="Anton"/>
                <a:buNone/>
                <a:tabLst/>
                <a:defRPr/>
              </a:pPr>
              <a:r>
                <a:rPr kumimoji="0" lang="en-GB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ril Fatface" panose="020B0604020202020204" charset="0"/>
                  <a:sym typeface="Anton"/>
                </a:rPr>
                <a:t>Stationary Test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ED6895-F5B3-4606-B611-A428BC94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056"/>
            <a:stretch/>
          </p:blipFill>
          <p:spPr>
            <a:xfrm>
              <a:off x="1323475" y="2282448"/>
              <a:ext cx="6761376" cy="107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45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2B66366E-B735-4DB9-95F6-3AA09FCFA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7" y="1782234"/>
            <a:ext cx="8060266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latin typeface="Abril Fatface" panose="020B0604020202020204" charset="0"/>
              </a:rPr>
              <a:t>FORECASTING!</a:t>
            </a:r>
            <a:endParaRPr sz="80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287767" y="455675"/>
            <a:ext cx="856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Abril Fatface" panose="020B0604020202020204" charset="0"/>
              </a:rPr>
              <a:t>Model Peramalan Seri Waktu Harga Bitcoin</a:t>
            </a:r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2C632E-9895-47B4-9550-3695E149C177}"/>
              </a:ext>
            </a:extLst>
          </p:cNvPr>
          <p:cNvGraphicFramePr>
            <a:graphicFrameLocks noGrp="1"/>
          </p:cNvGraphicFramePr>
          <p:nvPr/>
        </p:nvGraphicFramePr>
        <p:xfrm>
          <a:off x="1132072" y="1515533"/>
          <a:ext cx="6886343" cy="295849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66360">
                  <a:extLst>
                    <a:ext uri="{9D8B030D-6E8A-4147-A177-3AD203B41FA5}">
                      <a16:colId xmlns:a16="http://schemas.microsoft.com/office/drawing/2014/main" val="1164620321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105755086"/>
                    </a:ext>
                  </a:extLst>
                </a:gridCol>
                <a:gridCol w="869748">
                  <a:extLst>
                    <a:ext uri="{9D8B030D-6E8A-4147-A177-3AD203B41FA5}">
                      <a16:colId xmlns:a16="http://schemas.microsoft.com/office/drawing/2014/main" val="2080088660"/>
                    </a:ext>
                  </a:extLst>
                </a:gridCol>
                <a:gridCol w="815308">
                  <a:extLst>
                    <a:ext uri="{9D8B030D-6E8A-4147-A177-3AD203B41FA5}">
                      <a16:colId xmlns:a16="http://schemas.microsoft.com/office/drawing/2014/main" val="725847831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822256312"/>
                    </a:ext>
                  </a:extLst>
                </a:gridCol>
                <a:gridCol w="784821">
                  <a:extLst>
                    <a:ext uri="{9D8B030D-6E8A-4147-A177-3AD203B41FA5}">
                      <a16:colId xmlns:a16="http://schemas.microsoft.com/office/drawing/2014/main" val="2840370382"/>
                    </a:ext>
                  </a:extLst>
                </a:gridCol>
                <a:gridCol w="767399">
                  <a:extLst>
                    <a:ext uri="{9D8B030D-6E8A-4147-A177-3AD203B41FA5}">
                      <a16:colId xmlns:a16="http://schemas.microsoft.com/office/drawing/2014/main" val="3159827395"/>
                    </a:ext>
                  </a:extLst>
                </a:gridCol>
              </a:tblGrid>
              <a:tr h="470215"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Temporal Fusion Transformer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2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Long-Short Term Memory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867" marR="64867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2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016043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Included Covariate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RMSE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MAPE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/>
                </a:tc>
                <a:extLst>
                  <a:ext uri="{0D108BD9-81ED-4DB2-BD59-A6C34878D82A}">
                    <a16:rowId xmlns:a16="http://schemas.microsoft.com/office/drawing/2014/main" val="1916428948"/>
                  </a:ext>
                </a:extLst>
              </a:tr>
              <a:tr h="417969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Trend, Sentiment,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3,0199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3,0499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3,0236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8825"/>
                  </a:ext>
                </a:extLst>
              </a:tr>
              <a:tr h="331004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 and 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3,0321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3,0610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2,9956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3,0196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901939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Sentiment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2,9919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3,0036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3,1219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3,1545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30088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 and Volume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0,0260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3,0488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3,0754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3,0615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3,0887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39207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3,0406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3,0717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3,0189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3,0414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7522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Sentiment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3,0409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3,0674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3,0128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3,0287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06251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0,0256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3,0428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3,0565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3,0272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3,0553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722784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0,0263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3,0442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3,0782</a:t>
                      </a:r>
                      <a:endParaRPr lang="en-GB" sz="15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0,0264</a:t>
                      </a:r>
                      <a:endParaRPr lang="en-GB" sz="15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3,0238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b="1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3,0506</a:t>
                      </a:r>
                      <a:endParaRPr lang="en-GB" sz="1500" b="1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777" marR="58777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4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974778" y="53070"/>
            <a:ext cx="2976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Research</a:t>
            </a:r>
            <a:endParaRPr dirty="0"/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 idx="2"/>
          </p:nvPr>
        </p:nvSpPr>
        <p:spPr>
          <a:xfrm>
            <a:off x="1935565" y="543501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Forecasting</a:t>
            </a:r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1"/>
          </p:nvPr>
        </p:nvSpPr>
        <p:spPr>
          <a:xfrm>
            <a:off x="1935561" y="934630"/>
            <a:ext cx="5063549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On Forecasting Cryptocurrency Prices: A Comparison of Machine Learning, Deep Learning, and Ensembles</a:t>
            </a:r>
            <a:endParaRPr sz="1400"/>
          </a:p>
        </p:txBody>
      </p:sp>
      <p:sp>
        <p:nvSpPr>
          <p:cNvPr id="438" name="Google Shape;438;p67"/>
          <p:cNvSpPr txBox="1">
            <a:spLocks noGrp="1"/>
          </p:cNvSpPr>
          <p:nvPr>
            <p:ph type="title" idx="3"/>
          </p:nvPr>
        </p:nvSpPr>
        <p:spPr>
          <a:xfrm>
            <a:off x="1935561" y="1695055"/>
            <a:ext cx="5272829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Big Data and Cognitive Computing</a:t>
            </a:r>
            <a:endParaRPr sz="1800"/>
          </a:p>
        </p:txBody>
      </p:sp>
      <p:sp>
        <p:nvSpPr>
          <p:cNvPr id="439" name="Google Shape;439;p67"/>
          <p:cNvSpPr txBox="1">
            <a:spLocks noGrp="1"/>
          </p:cNvSpPr>
          <p:nvPr>
            <p:ph type="subTitle" idx="4"/>
          </p:nvPr>
        </p:nvSpPr>
        <p:spPr>
          <a:xfrm>
            <a:off x="2607733" y="2086184"/>
            <a:ext cx="4600654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Predicting the Price of Bitcoin Using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Sentiment-Enriched Time Series Forecasting</a:t>
            </a:r>
          </a:p>
        </p:txBody>
      </p:sp>
      <p:sp>
        <p:nvSpPr>
          <p:cNvPr id="442" name="Google Shape;442;p67"/>
          <p:cNvSpPr/>
          <p:nvPr/>
        </p:nvSpPr>
        <p:spPr>
          <a:xfrm>
            <a:off x="1192138" y="745025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7284563" y="187295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6;p67">
            <a:extLst>
              <a:ext uri="{FF2B5EF4-FFF2-40B4-BE49-F238E27FC236}">
                <a16:creationId xmlns:a16="http://schemas.microsoft.com/office/drawing/2014/main" id="{569DADC6-3438-446C-9D7E-E0A7959A4839}"/>
              </a:ext>
            </a:extLst>
          </p:cNvPr>
          <p:cNvSpPr txBox="1">
            <a:spLocks/>
          </p:cNvSpPr>
          <p:nvPr/>
        </p:nvSpPr>
        <p:spPr>
          <a:xfrm>
            <a:off x="1192139" y="745025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6" name="Google Shape;436;p67">
            <a:extLst>
              <a:ext uri="{FF2B5EF4-FFF2-40B4-BE49-F238E27FC236}">
                <a16:creationId xmlns:a16="http://schemas.microsoft.com/office/drawing/2014/main" id="{9E2DF809-E841-4BE7-AB96-AEF5EDC3B2F7}"/>
              </a:ext>
            </a:extLst>
          </p:cNvPr>
          <p:cNvSpPr txBox="1">
            <a:spLocks/>
          </p:cNvSpPr>
          <p:nvPr/>
        </p:nvSpPr>
        <p:spPr>
          <a:xfrm>
            <a:off x="7284560" y="1872959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27" name="Google Shape;436;p67">
            <a:extLst>
              <a:ext uri="{FF2B5EF4-FFF2-40B4-BE49-F238E27FC236}">
                <a16:creationId xmlns:a16="http://schemas.microsoft.com/office/drawing/2014/main" id="{2B8B4435-F9BD-4708-BA04-BC89C30C8C6B}"/>
              </a:ext>
            </a:extLst>
          </p:cNvPr>
          <p:cNvSpPr txBox="1">
            <a:spLocks/>
          </p:cNvSpPr>
          <p:nvPr/>
        </p:nvSpPr>
        <p:spPr>
          <a:xfrm>
            <a:off x="1935565" y="2774701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 Journal of Big Data</a:t>
            </a:r>
          </a:p>
        </p:txBody>
      </p:sp>
      <p:sp>
        <p:nvSpPr>
          <p:cNvPr id="28" name="Google Shape;437;p67">
            <a:extLst>
              <a:ext uri="{FF2B5EF4-FFF2-40B4-BE49-F238E27FC236}">
                <a16:creationId xmlns:a16="http://schemas.microsoft.com/office/drawing/2014/main" id="{C62E5712-7D60-4F7A-A023-C2CA6D69D13C}"/>
              </a:ext>
            </a:extLst>
          </p:cNvPr>
          <p:cNvSpPr txBox="1">
            <a:spLocks/>
          </p:cNvSpPr>
          <p:nvPr/>
        </p:nvSpPr>
        <p:spPr>
          <a:xfrm>
            <a:off x="1935561" y="3165830"/>
            <a:ext cx="5063549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Multivariate cryptocurrency prediction: comparative analysis of three recurrent neural networks approaches</a:t>
            </a:r>
          </a:p>
        </p:txBody>
      </p:sp>
      <p:sp>
        <p:nvSpPr>
          <p:cNvPr id="33" name="Google Shape;442;p67">
            <a:extLst>
              <a:ext uri="{FF2B5EF4-FFF2-40B4-BE49-F238E27FC236}">
                <a16:creationId xmlns:a16="http://schemas.microsoft.com/office/drawing/2014/main" id="{45E08239-CEB7-44FB-9B88-D948424ABE59}"/>
              </a:ext>
            </a:extLst>
          </p:cNvPr>
          <p:cNvSpPr/>
          <p:nvPr/>
        </p:nvSpPr>
        <p:spPr>
          <a:xfrm>
            <a:off x="1192138" y="2932201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6;p67">
            <a:extLst>
              <a:ext uri="{FF2B5EF4-FFF2-40B4-BE49-F238E27FC236}">
                <a16:creationId xmlns:a16="http://schemas.microsoft.com/office/drawing/2014/main" id="{B53DC270-3CF9-4541-A595-9A415955A3DD}"/>
              </a:ext>
            </a:extLst>
          </p:cNvPr>
          <p:cNvSpPr txBox="1">
            <a:spLocks/>
          </p:cNvSpPr>
          <p:nvPr/>
        </p:nvSpPr>
        <p:spPr>
          <a:xfrm>
            <a:off x="1192139" y="2932201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  <p:sp>
        <p:nvSpPr>
          <p:cNvPr id="15" name="Google Shape;438;p67">
            <a:extLst>
              <a:ext uri="{FF2B5EF4-FFF2-40B4-BE49-F238E27FC236}">
                <a16:creationId xmlns:a16="http://schemas.microsoft.com/office/drawing/2014/main" id="{6E91B2D3-780F-4AD7-94A0-CF518ED68C50}"/>
              </a:ext>
            </a:extLst>
          </p:cNvPr>
          <p:cNvSpPr txBox="1">
            <a:spLocks/>
          </p:cNvSpPr>
          <p:nvPr/>
        </p:nvSpPr>
        <p:spPr>
          <a:xfrm>
            <a:off x="1935561" y="3925950"/>
            <a:ext cx="527282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dirty="0"/>
              <a:t>Neural Computing and Applications</a:t>
            </a:r>
          </a:p>
        </p:txBody>
      </p:sp>
      <p:sp>
        <p:nvSpPr>
          <p:cNvPr id="16" name="Google Shape;439;p67">
            <a:extLst>
              <a:ext uri="{FF2B5EF4-FFF2-40B4-BE49-F238E27FC236}">
                <a16:creationId xmlns:a16="http://schemas.microsoft.com/office/drawing/2014/main" id="{89F6FE2C-8281-4436-8D3E-AE91D0D20864}"/>
              </a:ext>
            </a:extLst>
          </p:cNvPr>
          <p:cNvSpPr txBox="1">
            <a:spLocks/>
          </p:cNvSpPr>
          <p:nvPr/>
        </p:nvSpPr>
        <p:spPr>
          <a:xfrm>
            <a:off x="1690007" y="4317079"/>
            <a:ext cx="55183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400" dirty="0"/>
              <a:t>Time-series forecasting of Bitcoin prices using</a:t>
            </a:r>
          </a:p>
          <a:p>
            <a:pPr marL="0" indent="0"/>
            <a:r>
              <a:rPr lang="en-US" sz="1400" dirty="0"/>
              <a:t>high-dimensional features: a machine learning approach</a:t>
            </a:r>
          </a:p>
        </p:txBody>
      </p:sp>
      <p:sp>
        <p:nvSpPr>
          <p:cNvPr id="17" name="Google Shape;444;p67">
            <a:extLst>
              <a:ext uri="{FF2B5EF4-FFF2-40B4-BE49-F238E27FC236}">
                <a16:creationId xmlns:a16="http://schemas.microsoft.com/office/drawing/2014/main" id="{EE17A583-2964-4F14-BE2C-54C72B3F581D}"/>
              </a:ext>
            </a:extLst>
          </p:cNvPr>
          <p:cNvSpPr/>
          <p:nvPr/>
        </p:nvSpPr>
        <p:spPr>
          <a:xfrm>
            <a:off x="7284563" y="4103853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6;p67">
            <a:extLst>
              <a:ext uri="{FF2B5EF4-FFF2-40B4-BE49-F238E27FC236}">
                <a16:creationId xmlns:a16="http://schemas.microsoft.com/office/drawing/2014/main" id="{0BB661F3-E9D4-41EF-9EF8-5B2180C530FC}"/>
              </a:ext>
            </a:extLst>
          </p:cNvPr>
          <p:cNvSpPr txBox="1">
            <a:spLocks/>
          </p:cNvSpPr>
          <p:nvPr/>
        </p:nvSpPr>
        <p:spPr>
          <a:xfrm>
            <a:off x="7284560" y="4103854"/>
            <a:ext cx="667200" cy="6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/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3852273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49;p47">
            <a:extLst>
              <a:ext uri="{FF2B5EF4-FFF2-40B4-BE49-F238E27FC236}">
                <a16:creationId xmlns:a16="http://schemas.microsoft.com/office/drawing/2014/main" id="{A6CBB4FF-94D8-446B-9612-0EAD3E98E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82234"/>
            <a:ext cx="9144000" cy="1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>
                <a:latin typeface="Abril Fatface" panose="020B0604020202020204" charset="0"/>
              </a:rPr>
              <a:t>EXPLAINABILITY!</a:t>
            </a:r>
            <a:endParaRPr sz="7200" dirty="0">
              <a:latin typeface="Abril Fat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72"/>
          <p:cNvSpPr txBox="1">
            <a:spLocks noGrp="1"/>
          </p:cNvSpPr>
          <p:nvPr>
            <p:ph type="title"/>
          </p:nvPr>
        </p:nvSpPr>
        <p:spPr>
          <a:xfrm>
            <a:off x="4810718" y="1037875"/>
            <a:ext cx="399415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Variable Importance</a:t>
            </a:r>
            <a:endParaRPr dirty="0">
              <a:latin typeface="Abril Fatface" panose="020B0604020202020204" charset="0"/>
            </a:endParaRPr>
          </a:p>
        </p:txBody>
      </p: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9B711-11D7-4CF4-BCFA-90FD63253646}"/>
              </a:ext>
            </a:extLst>
          </p:cNvPr>
          <p:cNvGrpSpPr/>
          <p:nvPr/>
        </p:nvGrpSpPr>
        <p:grpSpPr>
          <a:xfrm>
            <a:off x="577850" y="676980"/>
            <a:ext cx="3994150" cy="3657000"/>
            <a:chOff x="453496" y="676980"/>
            <a:chExt cx="3994150" cy="3657000"/>
          </a:xfrm>
        </p:grpSpPr>
        <p:grpSp>
          <p:nvGrpSpPr>
            <p:cNvPr id="2622" name="Google Shape;2622;p72"/>
            <p:cNvGrpSpPr/>
            <p:nvPr/>
          </p:nvGrpSpPr>
          <p:grpSpPr>
            <a:xfrm>
              <a:off x="652682" y="676980"/>
              <a:ext cx="3657000" cy="3657000"/>
              <a:chOff x="829800" y="676980"/>
              <a:chExt cx="3657000" cy="3657000"/>
            </a:xfrm>
          </p:grpSpPr>
          <p:sp>
            <p:nvSpPr>
              <p:cNvPr id="2623" name="Google Shape;2623;p72"/>
              <p:cNvSpPr/>
              <p:nvPr/>
            </p:nvSpPr>
            <p:spPr>
              <a:xfrm>
                <a:off x="829800" y="676980"/>
                <a:ext cx="3657000" cy="365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72"/>
              <p:cNvSpPr/>
              <p:nvPr/>
            </p:nvSpPr>
            <p:spPr>
              <a:xfrm>
                <a:off x="1002558" y="862428"/>
                <a:ext cx="3286200" cy="3286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72"/>
              <p:cNvSpPr/>
              <p:nvPr/>
            </p:nvSpPr>
            <p:spPr>
              <a:xfrm>
                <a:off x="1204621" y="1051799"/>
                <a:ext cx="2907300" cy="2907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72"/>
              <p:cNvSpPr/>
              <p:nvPr/>
            </p:nvSpPr>
            <p:spPr>
              <a:xfrm>
                <a:off x="1396937" y="1244131"/>
                <a:ext cx="2523000" cy="252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A44708-A4B5-4FCB-818A-E40A17148E1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96" y="1108075"/>
              <a:ext cx="3994150" cy="29273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0C4FD8-1FC5-41B9-8EC9-22AD47F2AF10}"/>
              </a:ext>
            </a:extLst>
          </p:cNvPr>
          <p:cNvGraphicFramePr>
            <a:graphicFrameLocks noGrp="1"/>
          </p:cNvGraphicFramePr>
          <p:nvPr/>
        </p:nvGraphicFramePr>
        <p:xfrm>
          <a:off x="4908233" y="1707175"/>
          <a:ext cx="3657917" cy="23469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05647">
                  <a:extLst>
                    <a:ext uri="{9D8B030D-6E8A-4147-A177-3AD203B41FA5}">
                      <a16:colId xmlns:a16="http://schemas.microsoft.com/office/drawing/2014/main" val="83016666"/>
                    </a:ext>
                  </a:extLst>
                </a:gridCol>
                <a:gridCol w="824547">
                  <a:extLst>
                    <a:ext uri="{9D8B030D-6E8A-4147-A177-3AD203B41FA5}">
                      <a16:colId xmlns:a16="http://schemas.microsoft.com/office/drawing/2014/main" val="2220934610"/>
                    </a:ext>
                  </a:extLst>
                </a:gridCol>
                <a:gridCol w="827723">
                  <a:extLst>
                    <a:ext uri="{9D8B030D-6E8A-4147-A177-3AD203B41FA5}">
                      <a16:colId xmlns:a16="http://schemas.microsoft.com/office/drawing/2014/main" val="383573698"/>
                    </a:ext>
                  </a:extLst>
                </a:gridCol>
              </a:tblGrid>
              <a:tr h="9591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type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encoder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decoder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836583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year_futcov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2,30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198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holidays_futcov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5,80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539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sen_futcov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11,60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9542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week_futcov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3,70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4,90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3210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month_futcov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4,50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6489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price_target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9,30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-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54171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trend_futcov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9,60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797164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volume_futcov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12,80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43,20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785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day_futcov</a:t>
                      </a:r>
                      <a:endParaRPr lang="en-GB" sz="160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25,50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1,60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00908"/>
                  </a:ext>
                </a:extLst>
              </a:tr>
              <a:tr h="179745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linear_increase_futcov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26,50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bg2"/>
                          </a:solidFill>
                          <a:effectLst/>
                          <a:latin typeface="Barlow" panose="020B0604020202020204" charset="0"/>
                        </a:rPr>
                        <a:t>22,10</a:t>
                      </a:r>
                      <a:endParaRPr lang="en-GB" sz="1600" dirty="0">
                        <a:solidFill>
                          <a:schemeClr val="bg2"/>
                        </a:solidFill>
                        <a:effectLst/>
                        <a:latin typeface="Barlow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9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>
            <a:spLocks noGrp="1"/>
          </p:cNvSpPr>
          <p:nvPr>
            <p:ph type="title"/>
          </p:nvPr>
        </p:nvSpPr>
        <p:spPr>
          <a:xfrm>
            <a:off x="716800" y="32023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 panose="020B0604020202020204" charset="0"/>
              </a:rPr>
              <a:t>Attention Horizon</a:t>
            </a:r>
            <a:endParaRPr dirty="0">
              <a:latin typeface="Abril Fatfac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C26219-02B0-41C1-91B0-4EDBDFCE057A}"/>
              </a:ext>
            </a:extLst>
          </p:cNvPr>
          <p:cNvGrpSpPr/>
          <p:nvPr/>
        </p:nvGrpSpPr>
        <p:grpSpPr>
          <a:xfrm>
            <a:off x="2357892" y="975001"/>
            <a:ext cx="4428116" cy="4428116"/>
            <a:chOff x="3230925" y="1361175"/>
            <a:chExt cx="2659200" cy="2659200"/>
          </a:xfrm>
        </p:grpSpPr>
        <p:sp>
          <p:nvSpPr>
            <p:cNvPr id="1537" name="Google Shape;1537;p52"/>
            <p:cNvSpPr/>
            <p:nvPr/>
          </p:nvSpPr>
          <p:spPr>
            <a:xfrm>
              <a:off x="3230925" y="1361175"/>
              <a:ext cx="2659200" cy="26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56545" y="1496022"/>
              <a:ext cx="2389500" cy="23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503474" y="1633722"/>
              <a:ext cx="2114100" cy="21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643315" y="1773575"/>
              <a:ext cx="1834500" cy="183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787750" y="1906575"/>
              <a:ext cx="1568400" cy="15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D06A29A-DC77-465E-8150-36D17D4C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09" y="1207832"/>
            <a:ext cx="6197382" cy="35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>
            <a:spLocks noGrp="1"/>
          </p:cNvSpPr>
          <p:nvPr>
            <p:ph type="title"/>
          </p:nvPr>
        </p:nvSpPr>
        <p:spPr>
          <a:xfrm>
            <a:off x="1780650" y="1051515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A425-D24E-4C8D-807C-D71DF194AE83}"/>
              </a:ext>
            </a:extLst>
          </p:cNvPr>
          <p:cNvSpPr txBox="1"/>
          <p:nvPr/>
        </p:nvSpPr>
        <p:spPr>
          <a:xfrm>
            <a:off x="1240971" y="2816679"/>
            <a:ext cx="6662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“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Barang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siapa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yang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menjadikan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mudah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urusan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orang lain,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pasti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Allah akan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memudahkannya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 di dunia dan di </a:t>
            </a:r>
            <a:r>
              <a:rPr lang="en-GB" dirty="0" err="1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akhirat</a:t>
            </a:r>
            <a:r>
              <a:rPr lang="en-GB" dirty="0">
                <a:solidFill>
                  <a:schemeClr val="bg1"/>
                </a:solidFill>
                <a:latin typeface="Fira Sans" panose="020B0604020202020204" charset="0"/>
                <a:cs typeface="Fira Sans" panose="020B0604020202020204" charset="0"/>
              </a:rPr>
              <a:t>.” (HR. Muslim)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426203" y="1383000"/>
            <a:ext cx="8291594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Cryptocurrency?</a:t>
            </a:r>
            <a:endParaRPr dirty="0"/>
          </a:p>
        </p:txBody>
      </p:sp>
      <p:sp>
        <p:nvSpPr>
          <p:cNvPr id="328" name="Google Shape;328;p61"/>
          <p:cNvSpPr txBox="1">
            <a:spLocks noGrp="1"/>
          </p:cNvSpPr>
          <p:nvPr>
            <p:ph type="subTitle" idx="1"/>
          </p:nvPr>
        </p:nvSpPr>
        <p:spPr>
          <a:xfrm>
            <a:off x="1278592" y="2621800"/>
            <a:ext cx="6586866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Bitcoin | Ethereum | SOLANA | XRP | </a:t>
            </a:r>
            <a:r>
              <a:rPr lang="en-US" dirty="0" err="1"/>
              <a:t>Cardano</a:t>
            </a:r>
            <a:r>
              <a:rPr lang="en-US" dirty="0"/>
              <a:t> | Avalanche | Dogecoin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4065B-39D5-42A6-8ADB-5B6053D5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3" y="1171502"/>
            <a:ext cx="5568713" cy="350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DD63-9C05-4D38-8464-2498840D8A5F}"/>
              </a:ext>
            </a:extLst>
          </p:cNvPr>
          <p:cNvSpPr txBox="1"/>
          <p:nvPr/>
        </p:nvSpPr>
        <p:spPr>
          <a:xfrm>
            <a:off x="2286000" y="8851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ril Fatface"/>
                <a:sym typeface="Abril Fatface"/>
              </a:rPr>
              <a:t>This Price don’t Lie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A0FA9-A543-4F16-83F4-DDC69C41F10A}"/>
              </a:ext>
            </a:extLst>
          </p:cNvPr>
          <p:cNvSpPr txBox="1"/>
          <p:nvPr/>
        </p:nvSpPr>
        <p:spPr>
          <a:xfrm>
            <a:off x="6078056" y="468081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Fira Sans" panose="020B0604020202020204" charset="0"/>
              </a:rPr>
              <a:t>(API coingecko.com)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51505-7EC4-4D65-833E-93A708A0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06" y="608935"/>
            <a:ext cx="1012436" cy="90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AC9A-2466-49BA-AF1F-9F640523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33376" y="1171503"/>
            <a:ext cx="5877246" cy="350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/>
          </p:nvPr>
        </p:nvSpPr>
        <p:spPr>
          <a:xfrm>
            <a:off x="2696705" y="0"/>
            <a:ext cx="375059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Popularity</a:t>
            </a:r>
            <a:endParaRPr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5A919-F788-4ABD-8DF4-982B87BD6750}"/>
              </a:ext>
            </a:extLst>
          </p:cNvPr>
          <p:cNvGrpSpPr/>
          <p:nvPr/>
        </p:nvGrpSpPr>
        <p:grpSpPr>
          <a:xfrm>
            <a:off x="430302" y="1284392"/>
            <a:ext cx="3839404" cy="970261"/>
            <a:chOff x="430302" y="1284392"/>
            <a:chExt cx="3839404" cy="970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3A2CB-E599-4467-8D8F-6EE650F1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29" y="1284392"/>
              <a:ext cx="3774177" cy="7432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5A992-B6CC-4F2F-92C8-CB0C1F515F93}"/>
                </a:ext>
              </a:extLst>
            </p:cNvPr>
            <p:cNvSpPr txBox="1"/>
            <p:nvPr/>
          </p:nvSpPr>
          <p:spPr>
            <a:xfrm>
              <a:off x="430302" y="2008432"/>
              <a:ext cx="16658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(cointelegraph.com,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E2F051-F221-4085-9BEE-797BB0C77E50}"/>
              </a:ext>
            </a:extLst>
          </p:cNvPr>
          <p:cNvGrpSpPr/>
          <p:nvPr/>
        </p:nvGrpSpPr>
        <p:grpSpPr>
          <a:xfrm>
            <a:off x="4804966" y="1730465"/>
            <a:ext cx="3897354" cy="1188679"/>
            <a:chOff x="4804966" y="1730465"/>
            <a:chExt cx="3897354" cy="1188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6D7FD3-0632-4BB2-A3E8-B132DFD6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966" y="1730465"/>
              <a:ext cx="3843503" cy="9541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952EA-EFF3-4B99-82D0-47D7193E872F}"/>
                </a:ext>
              </a:extLst>
            </p:cNvPr>
            <p:cNvSpPr txBox="1"/>
            <p:nvPr/>
          </p:nvSpPr>
          <p:spPr>
            <a:xfrm>
              <a:off x="7198382" y="2672923"/>
              <a:ext cx="1503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(bloomberg.com, 2023)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87378-8395-458F-9201-3795471B0B25}"/>
              </a:ext>
            </a:extLst>
          </p:cNvPr>
          <p:cNvGrpSpPr/>
          <p:nvPr/>
        </p:nvGrpSpPr>
        <p:grpSpPr>
          <a:xfrm>
            <a:off x="441679" y="2438047"/>
            <a:ext cx="3828027" cy="1799403"/>
            <a:chOff x="441679" y="2438047"/>
            <a:chExt cx="3828027" cy="179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22AFD-E19C-42F1-8453-09AEA734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9" y="2438047"/>
              <a:ext cx="3774177" cy="156447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F94F9-C2CC-4D3E-B080-43852F7C8BFB}"/>
                </a:ext>
              </a:extLst>
            </p:cNvPr>
            <p:cNvSpPr txBox="1"/>
            <p:nvPr/>
          </p:nvSpPr>
          <p:spPr>
            <a:xfrm>
              <a:off x="441679" y="3991229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(forbes.com, 2021)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9AF1A-104F-42AA-AEE0-2EF188659C19}"/>
              </a:ext>
            </a:extLst>
          </p:cNvPr>
          <p:cNvGrpSpPr/>
          <p:nvPr/>
        </p:nvGrpSpPr>
        <p:grpSpPr>
          <a:xfrm>
            <a:off x="4572000" y="3676544"/>
            <a:ext cx="4130320" cy="866635"/>
            <a:chOff x="4572000" y="3676544"/>
            <a:chExt cx="4130320" cy="8666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24A44C-DDC5-49AA-B8D9-D3E7BD95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676544"/>
              <a:ext cx="4076470" cy="6519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2C6BE-4820-456A-AA3B-557226231BB5}"/>
                </a:ext>
              </a:extLst>
            </p:cNvPr>
            <p:cNvSpPr txBox="1"/>
            <p:nvPr/>
          </p:nvSpPr>
          <p:spPr>
            <a:xfrm>
              <a:off x="7360286" y="4296958"/>
              <a:ext cx="13420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(nytimes.com, 2020)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B54D8-5D58-4469-88F0-4072FBF453E3}"/>
              </a:ext>
            </a:extLst>
          </p:cNvPr>
          <p:cNvGrpSpPr/>
          <p:nvPr/>
        </p:nvGrpSpPr>
        <p:grpSpPr>
          <a:xfrm>
            <a:off x="1733874" y="1174898"/>
            <a:ext cx="5796602" cy="3723158"/>
            <a:chOff x="1733874" y="1174898"/>
            <a:chExt cx="5796602" cy="37231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47F1CC-59E6-4A33-A98C-376E3866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33874" y="1174898"/>
              <a:ext cx="5676252" cy="350592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FE2D21-99F0-4A12-B507-B97F400FE377}"/>
                </a:ext>
              </a:extLst>
            </p:cNvPr>
            <p:cNvSpPr txBox="1"/>
            <p:nvPr/>
          </p:nvSpPr>
          <p:spPr>
            <a:xfrm>
              <a:off x="6183632" y="4651835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ira Sans" panose="020B0604020202020204" charset="0"/>
                </a:rPr>
                <a:t>(trends.google.com)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5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27;p61">
            <a:extLst>
              <a:ext uri="{FF2B5EF4-FFF2-40B4-BE49-F238E27FC236}">
                <a16:creationId xmlns:a16="http://schemas.microsoft.com/office/drawing/2014/main" id="{9A82A9F1-5BB8-40BE-ABA8-36193A106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957" y="2040750"/>
            <a:ext cx="1992086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None/>
              <a:tabLst/>
              <a:defRPr/>
            </a:pPr>
            <a:r>
              <a:rPr lang="en-US" dirty="0"/>
              <a:t>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0ABCC-9E32-4158-B644-0C7BCE75052A}"/>
              </a:ext>
            </a:extLst>
          </p:cNvPr>
          <p:cNvSpPr txBox="1"/>
          <p:nvPr/>
        </p:nvSpPr>
        <p:spPr>
          <a:xfrm>
            <a:off x="3662135" y="294886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By paying attention!</a:t>
            </a:r>
            <a:endParaRPr lang="en-GB" dirty="0"/>
          </a:p>
        </p:txBody>
      </p:sp>
      <p:pic>
        <p:nvPicPr>
          <p:cNvPr id="1026" name="Picture 2" descr="Optimus Prime (Transformers Reboot Films) | Heroes Wiki | Fandom">
            <a:extLst>
              <a:ext uri="{FF2B5EF4-FFF2-40B4-BE49-F238E27FC236}">
                <a16:creationId xmlns:a16="http://schemas.microsoft.com/office/drawing/2014/main" id="{81C59E2C-B47F-4AF1-8889-ED1099E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2" y="2114550"/>
            <a:ext cx="223597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t | Muppet Wiki | Fandom">
            <a:extLst>
              <a:ext uri="{FF2B5EF4-FFF2-40B4-BE49-F238E27FC236}">
                <a16:creationId xmlns:a16="http://schemas.microsoft.com/office/drawing/2014/main" id="{1C4A2CC8-AB7C-4305-B77F-DF863FFD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06" y="2040750"/>
            <a:ext cx="2351899" cy="3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48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8D1A8-083B-4C1B-9983-E49AAE9798CA}"/>
              </a:ext>
            </a:extLst>
          </p:cNvPr>
          <p:cNvGrpSpPr/>
          <p:nvPr/>
        </p:nvGrpSpPr>
        <p:grpSpPr>
          <a:xfrm>
            <a:off x="71182" y="429345"/>
            <a:ext cx="2619582" cy="4284809"/>
            <a:chOff x="71182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8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2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6D12A4B-397D-4872-BB41-2A202A10E384}"/>
                </a:ext>
              </a:extLst>
            </p:cNvPr>
            <p:cNvGrpSpPr/>
            <p:nvPr/>
          </p:nvGrpSpPr>
          <p:grpSpPr>
            <a:xfrm>
              <a:off x="71182" y="1551204"/>
              <a:ext cx="810564" cy="667200"/>
              <a:chOff x="307943" y="205900"/>
              <a:chExt cx="810564" cy="667200"/>
            </a:xfrm>
          </p:grpSpPr>
          <p:sp>
            <p:nvSpPr>
              <p:cNvPr id="70" name="Google Shape;972;p87">
                <a:extLst>
                  <a:ext uri="{FF2B5EF4-FFF2-40B4-BE49-F238E27FC236}">
                    <a16:creationId xmlns:a16="http://schemas.microsoft.com/office/drawing/2014/main" id="{6386A226-BADA-46A0-AA52-107C81C39FA9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70;p87">
                <a:extLst>
                  <a:ext uri="{FF2B5EF4-FFF2-40B4-BE49-F238E27FC236}">
                    <a16:creationId xmlns:a16="http://schemas.microsoft.com/office/drawing/2014/main" id="{6363D020-D11E-4780-816C-BEB7DC0D0085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2018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BC9277-FF82-445C-A94F-0E5C9A3E88D5}"/>
                </a:ext>
              </a:extLst>
            </p:cNvPr>
            <p:cNvGrpSpPr/>
            <p:nvPr/>
          </p:nvGrpSpPr>
          <p:grpSpPr>
            <a:xfrm>
              <a:off x="71182" y="2772875"/>
              <a:ext cx="810564" cy="667200"/>
              <a:chOff x="185479" y="2772875"/>
              <a:chExt cx="810564" cy="667200"/>
            </a:xfrm>
          </p:grpSpPr>
          <p:sp>
            <p:nvSpPr>
              <p:cNvPr id="76" name="Google Shape;972;p87">
                <a:extLst>
                  <a:ext uri="{FF2B5EF4-FFF2-40B4-BE49-F238E27FC236}">
                    <a16:creationId xmlns:a16="http://schemas.microsoft.com/office/drawing/2014/main" id="{177A01C7-10E2-4EA6-9BA6-6AF9598FEA21}"/>
                  </a:ext>
                </a:extLst>
              </p:cNvPr>
              <p:cNvSpPr/>
              <p:nvPr/>
            </p:nvSpPr>
            <p:spPr>
              <a:xfrm>
                <a:off x="257161" y="2772875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70;p87">
                <a:extLst>
                  <a:ext uri="{FF2B5EF4-FFF2-40B4-BE49-F238E27FC236}">
                    <a16:creationId xmlns:a16="http://schemas.microsoft.com/office/drawing/2014/main" id="{E30C09DA-0227-4343-B85A-2120B8876AEE}"/>
                  </a:ext>
                </a:extLst>
              </p:cNvPr>
              <p:cNvSpPr txBox="1"/>
              <p:nvPr/>
            </p:nvSpPr>
            <p:spPr>
              <a:xfrm>
                <a:off x="185479" y="2820502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3042DC3-C670-4C63-85A7-763A6EAFE63C}"/>
                </a:ext>
              </a:extLst>
            </p:cNvPr>
            <p:cNvGrpSpPr/>
            <p:nvPr/>
          </p:nvGrpSpPr>
          <p:grpSpPr>
            <a:xfrm>
              <a:off x="71182" y="3936800"/>
              <a:ext cx="810564" cy="667200"/>
              <a:chOff x="307943" y="205900"/>
              <a:chExt cx="810564" cy="667200"/>
            </a:xfrm>
          </p:grpSpPr>
          <p:sp>
            <p:nvSpPr>
              <p:cNvPr id="79" name="Google Shape;972;p87">
                <a:extLst>
                  <a:ext uri="{FF2B5EF4-FFF2-40B4-BE49-F238E27FC236}">
                    <a16:creationId xmlns:a16="http://schemas.microsoft.com/office/drawing/2014/main" id="{406FE9B9-5BFC-4FC8-AA23-3086821043FB}"/>
                  </a:ext>
                </a:extLst>
              </p:cNvPr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70;p87">
                <a:extLst>
                  <a:ext uri="{FF2B5EF4-FFF2-40B4-BE49-F238E27FC236}">
                    <a16:creationId xmlns:a16="http://schemas.microsoft.com/office/drawing/2014/main" id="{91ADB47C-3A04-4F05-B861-D9DC4D5E67C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2019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8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8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8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4" y="1050412"/>
              <a:ext cx="0" cy="5007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4" y="2218404"/>
              <a:ext cx="0" cy="5544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4" y="3440075"/>
              <a:ext cx="0" cy="496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99138A-B8A7-45F0-9093-63416C02AC27}"/>
              </a:ext>
            </a:extLst>
          </p:cNvPr>
          <p:cNvGrpSpPr/>
          <p:nvPr/>
        </p:nvGrpSpPr>
        <p:grpSpPr>
          <a:xfrm>
            <a:off x="71183" y="429344"/>
            <a:ext cx="2619582" cy="4284809"/>
            <a:chOff x="71183" y="383212"/>
            <a:chExt cx="2619582" cy="4284809"/>
          </a:xfrm>
        </p:grpSpPr>
        <p:sp>
          <p:nvSpPr>
            <p:cNvPr id="970" name="Google Shape;970;p87"/>
            <p:cNvSpPr txBox="1"/>
            <p:nvPr/>
          </p:nvSpPr>
          <p:spPr>
            <a:xfrm>
              <a:off x="953429" y="394020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Attention Is All You Need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5DF0F5-E8B5-4818-985F-CCC7B17CB380}"/>
                </a:ext>
              </a:extLst>
            </p:cNvPr>
            <p:cNvGrpSpPr/>
            <p:nvPr/>
          </p:nvGrpSpPr>
          <p:grpSpPr>
            <a:xfrm>
              <a:off x="71183" y="383212"/>
              <a:ext cx="810564" cy="667200"/>
              <a:chOff x="307943" y="205900"/>
              <a:chExt cx="810564" cy="667200"/>
            </a:xfrm>
          </p:grpSpPr>
          <p:sp>
            <p:nvSpPr>
              <p:cNvPr id="972" name="Google Shape;972;p87"/>
              <p:cNvSpPr/>
              <p:nvPr/>
            </p:nvSpPr>
            <p:spPr>
              <a:xfrm>
                <a:off x="379625" y="205900"/>
                <a:ext cx="667200" cy="6672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0;p87">
                <a:extLst>
                  <a:ext uri="{FF2B5EF4-FFF2-40B4-BE49-F238E27FC236}">
                    <a16:creationId xmlns:a16="http://schemas.microsoft.com/office/drawing/2014/main" id="{B4C4CD74-6DD0-4DAB-B727-CFA544AA1902}"/>
                  </a:ext>
                </a:extLst>
              </p:cNvPr>
              <p:cNvSpPr txBox="1"/>
              <p:nvPr/>
            </p:nvSpPr>
            <p:spPr>
              <a:xfrm>
                <a:off x="307943" y="253527"/>
                <a:ext cx="810564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lt1"/>
                    </a:solidFill>
                    <a:latin typeface="Abril Fatface"/>
                    <a:ea typeface="Abril Fatface"/>
                    <a:cs typeface="Abril Fatface"/>
                    <a:sym typeface="Abril Fatface"/>
                  </a:rPr>
                  <a:t>2017</a:t>
                </a:r>
                <a:endParaRPr sz="1800" dirty="0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endParaRPr>
              </a:p>
            </p:txBody>
          </p:sp>
        </p:grpSp>
        <p:sp>
          <p:nvSpPr>
            <p:cNvPr id="70" name="Google Shape;972;p87">
              <a:extLst>
                <a:ext uri="{FF2B5EF4-FFF2-40B4-BE49-F238E27FC236}">
                  <a16:creationId xmlns:a16="http://schemas.microsoft.com/office/drawing/2014/main" id="{6386A226-BADA-46A0-AA52-107C81C39FA9}"/>
                </a:ext>
              </a:extLst>
            </p:cNvPr>
            <p:cNvSpPr/>
            <p:nvPr/>
          </p:nvSpPr>
          <p:spPr>
            <a:xfrm>
              <a:off x="142865" y="1551204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1" name="Google Shape;970;p87">
              <a:extLst>
                <a:ext uri="{FF2B5EF4-FFF2-40B4-BE49-F238E27FC236}">
                  <a16:creationId xmlns:a16="http://schemas.microsoft.com/office/drawing/2014/main" id="{6363D020-D11E-4780-816C-BEB7DC0D0085}"/>
                </a:ext>
              </a:extLst>
            </p:cNvPr>
            <p:cNvSpPr txBox="1"/>
            <p:nvPr/>
          </p:nvSpPr>
          <p:spPr>
            <a:xfrm>
              <a:off x="71183" y="1598831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2018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6" name="Google Shape;972;p87">
              <a:extLst>
                <a:ext uri="{FF2B5EF4-FFF2-40B4-BE49-F238E27FC236}">
                  <a16:creationId xmlns:a16="http://schemas.microsoft.com/office/drawing/2014/main" id="{177A01C7-10E2-4EA6-9BA6-6AF9598FEA21}"/>
                </a:ext>
              </a:extLst>
            </p:cNvPr>
            <p:cNvSpPr/>
            <p:nvPr/>
          </p:nvSpPr>
          <p:spPr>
            <a:xfrm>
              <a:off x="142865" y="2772875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77" name="Google Shape;970;p87">
              <a:extLst>
                <a:ext uri="{FF2B5EF4-FFF2-40B4-BE49-F238E27FC236}">
                  <a16:creationId xmlns:a16="http://schemas.microsoft.com/office/drawing/2014/main" id="{E30C09DA-0227-4343-B85A-2120B8876AEE}"/>
                </a:ext>
              </a:extLst>
            </p:cNvPr>
            <p:cNvSpPr txBox="1"/>
            <p:nvPr/>
          </p:nvSpPr>
          <p:spPr>
            <a:xfrm>
              <a:off x="71183" y="2820502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9" name="Google Shape;972;p87">
              <a:extLst>
                <a:ext uri="{FF2B5EF4-FFF2-40B4-BE49-F238E27FC236}">
                  <a16:creationId xmlns:a16="http://schemas.microsoft.com/office/drawing/2014/main" id="{406FE9B9-5BFC-4FC8-AA23-3086821043FB}"/>
                </a:ext>
              </a:extLst>
            </p:cNvPr>
            <p:cNvSpPr/>
            <p:nvPr/>
          </p:nvSpPr>
          <p:spPr>
            <a:xfrm>
              <a:off x="142865" y="3936800"/>
              <a:ext cx="667200" cy="667200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0" name="Google Shape;970;p87">
              <a:extLst>
                <a:ext uri="{FF2B5EF4-FFF2-40B4-BE49-F238E27FC236}">
                  <a16:creationId xmlns:a16="http://schemas.microsoft.com/office/drawing/2014/main" id="{91ADB47C-3A04-4F05-B861-D9DC4D5E67C2}"/>
                </a:ext>
              </a:extLst>
            </p:cNvPr>
            <p:cNvSpPr txBox="1"/>
            <p:nvPr/>
          </p:nvSpPr>
          <p:spPr>
            <a:xfrm>
              <a:off x="71183" y="3984427"/>
              <a:ext cx="810564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>
                      <a:alpha val="50000"/>
                    </a:schemeClr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2019</a:t>
              </a:r>
              <a:endParaRPr sz="1800" dirty="0">
                <a:solidFill>
                  <a:schemeClr val="lt1">
                    <a:alpha val="50000"/>
                  </a:schemeClr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85" name="Google Shape;970;p87">
              <a:extLst>
                <a:ext uri="{FF2B5EF4-FFF2-40B4-BE49-F238E27FC236}">
                  <a16:creationId xmlns:a16="http://schemas.microsoft.com/office/drawing/2014/main" id="{D1E4F3BB-71D0-47B1-ABCC-329D68DB6392}"/>
                </a:ext>
              </a:extLst>
            </p:cNvPr>
            <p:cNvSpPr txBox="1"/>
            <p:nvPr/>
          </p:nvSpPr>
          <p:spPr>
            <a:xfrm>
              <a:off x="953429" y="159883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BERT</a:t>
              </a:r>
            </a:p>
          </p:txBody>
        </p:sp>
        <p:sp>
          <p:nvSpPr>
            <p:cNvPr id="86" name="Google Shape;970;p87">
              <a:extLst>
                <a:ext uri="{FF2B5EF4-FFF2-40B4-BE49-F238E27FC236}">
                  <a16:creationId xmlns:a16="http://schemas.microsoft.com/office/drawing/2014/main" id="{329B6F11-B54B-445C-A18D-DB642D2DEA61}"/>
                </a:ext>
              </a:extLst>
            </p:cNvPr>
            <p:cNvSpPr txBox="1"/>
            <p:nvPr/>
          </p:nvSpPr>
          <p:spPr>
            <a:xfrm>
              <a:off x="953429" y="2802751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 err="1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roBERTA</a:t>
              </a:r>
              <a:endParaRPr lang="en-US" sz="1600" dirty="0">
                <a:solidFill>
                  <a:schemeClr val="lt1">
                    <a:alpha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" name="Google Shape;970;p87">
              <a:extLst>
                <a:ext uri="{FF2B5EF4-FFF2-40B4-BE49-F238E27FC236}">
                  <a16:creationId xmlns:a16="http://schemas.microsoft.com/office/drawing/2014/main" id="{409F58AD-4EC9-4D7C-95A3-FC358BFA5E38}"/>
                </a:ext>
              </a:extLst>
            </p:cNvPr>
            <p:cNvSpPr txBox="1"/>
            <p:nvPr/>
          </p:nvSpPr>
          <p:spPr>
            <a:xfrm>
              <a:off x="953429" y="4007562"/>
              <a:ext cx="1737336" cy="660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lt1">
                      <a:alpha val="5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Temporal Fusion Transformer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09E09C-CF1D-411E-A400-7D0558B57635}"/>
                </a:ext>
              </a:extLst>
            </p:cNvPr>
            <p:cNvCxnSpPr>
              <a:stCxn id="972" idx="4"/>
              <a:endCxn id="71" idx="0"/>
            </p:cNvCxnSpPr>
            <p:nvPr/>
          </p:nvCxnSpPr>
          <p:spPr>
            <a:xfrm>
              <a:off x="476465" y="1050412"/>
              <a:ext cx="0" cy="500792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FDC004-7B4C-41F4-A118-08179EA3CB4C}"/>
                </a:ext>
              </a:extLst>
            </p:cNvPr>
            <p:cNvCxnSpPr>
              <a:cxnSpLocks/>
              <a:stCxn id="70" idx="4"/>
              <a:endCxn id="76" idx="0"/>
            </p:cNvCxnSpPr>
            <p:nvPr/>
          </p:nvCxnSpPr>
          <p:spPr>
            <a:xfrm>
              <a:off x="476465" y="2218404"/>
              <a:ext cx="0" cy="554471"/>
            </a:xfrm>
            <a:prstGeom prst="straightConnector1">
              <a:avLst/>
            </a:prstGeom>
            <a:ln>
              <a:solidFill>
                <a:schemeClr val="bg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D912A-F4CD-4DBF-AD66-CE1EBC8EC674}"/>
                </a:ext>
              </a:extLst>
            </p:cNvPr>
            <p:cNvCxnSpPr>
              <a:cxnSpLocks/>
              <a:stCxn id="76" idx="4"/>
              <a:endCxn id="79" idx="0"/>
            </p:cNvCxnSpPr>
            <p:nvPr/>
          </p:nvCxnSpPr>
          <p:spPr>
            <a:xfrm>
              <a:off x="476465" y="3440075"/>
              <a:ext cx="0" cy="496725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2EEE0-EC1B-43B1-A012-7620F245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9" y="524408"/>
            <a:ext cx="2779776" cy="40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961</Words>
  <Application>Microsoft Office PowerPoint</Application>
  <PresentationFormat>On-screen Show (16:9)</PresentationFormat>
  <Paragraphs>363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Fira Sans</vt:lpstr>
      <vt:lpstr>Abril Fatface</vt:lpstr>
      <vt:lpstr>Barlow</vt:lpstr>
      <vt:lpstr>Montserrat</vt:lpstr>
      <vt:lpstr>Cambria</vt:lpstr>
      <vt:lpstr>Bodoni</vt:lpstr>
      <vt:lpstr>Chewy</vt:lpstr>
      <vt:lpstr>Arial</vt:lpstr>
      <vt:lpstr>Anton</vt:lpstr>
      <vt:lpstr>Elegant Galaxy Background Breakthrough XL by Slidesgo</vt:lpstr>
      <vt:lpstr>Earth's Atmosphere Class by Slidesgo</vt:lpstr>
      <vt:lpstr>Prediksi Harga Bitcoin  Menggunakan Transformer</vt:lpstr>
      <vt:lpstr>Sentiment  Analysis</vt:lpstr>
      <vt:lpstr>Past Research</vt:lpstr>
      <vt:lpstr>Why Cryptocurrency?</vt:lpstr>
      <vt:lpstr>Price</vt:lpstr>
      <vt:lpstr>Popularity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Path</vt:lpstr>
      <vt:lpstr>Analisis Sentimen</vt:lpstr>
      <vt:lpstr>Prapemrosesan Data Teks</vt:lpstr>
      <vt:lpstr>Penghapusan Tweet yang bersifat Spam</vt:lpstr>
      <vt:lpstr>Pelabelan Data Teks dan Augmentasi</vt:lpstr>
      <vt:lpstr>Membangun Model Analisis Sentimen</vt:lpstr>
      <vt:lpstr>Fine Tuned</vt:lpstr>
      <vt:lpstr>Introducing CryptobertRefined</vt:lpstr>
      <vt:lpstr>Pelabelan Data Teks Menggunakan Model</vt:lpstr>
      <vt:lpstr>02</vt:lpstr>
      <vt:lpstr>01</vt:lpstr>
      <vt:lpstr>Outlier Detection dan Handling</vt:lpstr>
      <vt:lpstr>PowerPoint Presentation</vt:lpstr>
      <vt:lpstr>Differencing Transformation The First Order! With some Spice</vt:lpstr>
      <vt:lpstr>PowerPoint Presentation</vt:lpstr>
      <vt:lpstr>FORECASTING!</vt:lpstr>
      <vt:lpstr>Model Peramalan Seri Waktu Harga Bitcoin</vt:lpstr>
      <vt:lpstr>EXPLAINABILITY!</vt:lpstr>
      <vt:lpstr>Variable Importance</vt:lpstr>
      <vt:lpstr>Attention Horizon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Harga Bitcoin Menggunakan Transformer: Mengintegrasikan Harga, Sentimen, Tren, dan Volume dalam Analisis Deret Waktu Multivariat</dc:title>
  <cp:lastModifiedBy>Razel 007</cp:lastModifiedBy>
  <cp:revision>46</cp:revision>
  <dcterms:modified xsi:type="dcterms:W3CDTF">2024-01-12T08:22:08Z</dcterms:modified>
</cp:coreProperties>
</file>